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14" r:id="rId1"/>
    <p:sldMasterId id="2147484026" r:id="rId2"/>
  </p:sldMasterIdLst>
  <p:notesMasterIdLst>
    <p:notesMasterId r:id="rId32"/>
  </p:notesMasterIdLst>
  <p:handoutMasterIdLst>
    <p:handoutMasterId r:id="rId33"/>
  </p:handoutMasterIdLst>
  <p:sldIdLst>
    <p:sldId id="1248" r:id="rId3"/>
    <p:sldId id="1623" r:id="rId4"/>
    <p:sldId id="1725" r:id="rId5"/>
    <p:sldId id="416" r:id="rId6"/>
    <p:sldId id="386" r:id="rId7"/>
    <p:sldId id="423" r:id="rId8"/>
    <p:sldId id="430" r:id="rId9"/>
    <p:sldId id="692" r:id="rId10"/>
    <p:sldId id="693" r:id="rId11"/>
    <p:sldId id="704" r:id="rId12"/>
    <p:sldId id="705" r:id="rId13"/>
    <p:sldId id="776" r:id="rId14"/>
    <p:sldId id="781" r:id="rId15"/>
    <p:sldId id="807" r:id="rId16"/>
    <p:sldId id="712" r:id="rId17"/>
    <p:sldId id="713" r:id="rId18"/>
    <p:sldId id="816" r:id="rId19"/>
    <p:sldId id="723" r:id="rId20"/>
    <p:sldId id="725" r:id="rId21"/>
    <p:sldId id="837" r:id="rId22"/>
    <p:sldId id="730" r:id="rId23"/>
    <p:sldId id="732" r:id="rId24"/>
    <p:sldId id="734" r:id="rId25"/>
    <p:sldId id="739" r:id="rId26"/>
    <p:sldId id="845" r:id="rId27"/>
    <p:sldId id="754" r:id="rId28"/>
    <p:sldId id="756" r:id="rId29"/>
    <p:sldId id="757" r:id="rId30"/>
    <p:sldId id="762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Style moyen 4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6D9F66E-5EB9-4882-86FB-DCBF35E3C3E4}" styleName="Style moyen 4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Style moyen 4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Style moyen 4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06" autoAdjust="0"/>
    <p:restoredTop sz="94553"/>
  </p:normalViewPr>
  <p:slideViewPr>
    <p:cSldViewPr snapToGrid="0" snapToObjects="1">
      <p:cViewPr varScale="1">
        <p:scale>
          <a:sx n="119" d="100"/>
          <a:sy n="119" d="100"/>
        </p:scale>
        <p:origin x="200" y="7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90CDF6-1DED-1F4F-86DC-988338FC32BD}" type="datetimeFigureOut">
              <a:rPr lang="fr-FR" smtClean="0"/>
              <a:t>08/11/2020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1A37B2-B2D4-B04A-9E77-CB7EF5D541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96442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C74153-0110-D048-9462-6DC0CDCAF890}" type="datetimeFigureOut">
              <a:rPr lang="fr-FR" smtClean="0"/>
              <a:t>08/11/2020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05CE98-CF60-444D-8BBB-7445E249DA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31244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9A1D818-4746-D24C-A0C3-8FCEF99C2020}" type="datetime1">
              <a:rPr lang="fr-FR" smtClean="0"/>
              <a:t>08/11/2020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‹N°›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794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71759-203D-644D-A1E2-512D2689DB86}" type="datetime1">
              <a:rPr lang="fr-FR" smtClean="0"/>
              <a:t>08/11/2020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64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E154E-F85F-284B-A934-C5F73FA818A1}" type="datetime1">
              <a:rPr lang="fr-FR" smtClean="0"/>
              <a:t>08/11/2020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97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800">
                <a:solidFill>
                  <a:srgbClr val="7F7F7F"/>
                </a:solidFill>
                <a:latin typeface="Avenir Medium"/>
                <a:cs typeface="Avenir Medium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>
                <a:solidFill>
                  <a:srgbClr val="000000"/>
                </a:solidFill>
              </a:rPr>
              <a:t>Sciences et Technologies de la Musique et du Son — UMR 9912 — IRCAM, CNRS, Sorbonne Université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C00DB6-3B57-C348-825D-31DA8A40A41C}" type="slidenum">
              <a:rPr lang="fr-FR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fr-FR">
              <a:solidFill>
                <a:srgbClr val="000000"/>
              </a:solidFill>
              <a:latin typeface="Times" charset="0"/>
            </a:endParaRPr>
          </a:p>
        </p:txBody>
      </p:sp>
      <p:grpSp>
        <p:nvGrpSpPr>
          <p:cNvPr id="12" name="Grouper 11"/>
          <p:cNvGrpSpPr/>
          <p:nvPr userDrawn="1"/>
        </p:nvGrpSpPr>
        <p:grpSpPr>
          <a:xfrm>
            <a:off x="5292080" y="188640"/>
            <a:ext cx="3689998" cy="576064"/>
            <a:chOff x="1331640" y="332656"/>
            <a:chExt cx="5760640" cy="899323"/>
          </a:xfrm>
        </p:grpSpPr>
        <p:pic>
          <p:nvPicPr>
            <p:cNvPr id="7" name="CNRS-filtered.jpg"/>
            <p:cNvPicPr/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83678" y="392080"/>
              <a:ext cx="780474" cy="78047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Image 7" descr="Ministère_de_la_culture_logo.svg.png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55949" y="392080"/>
              <a:ext cx="631848" cy="780474"/>
            </a:xfrm>
            <a:prstGeom prst="rect">
              <a:avLst/>
            </a:prstGeom>
          </p:spPr>
        </p:pic>
        <p:pic>
          <p:nvPicPr>
            <p:cNvPr id="9" name="Image 8" descr="Ircam.gif"/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1640" y="332656"/>
              <a:ext cx="1528428" cy="899323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60032" y="472641"/>
              <a:ext cx="2232248" cy="6193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6134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1000" y="42292"/>
            <a:ext cx="8439472" cy="650404"/>
          </a:xfrm>
        </p:spPr>
        <p:txBody>
          <a:bodyPr/>
          <a:lstStyle>
            <a:lvl1pPr>
              <a:defRPr sz="2600">
                <a:latin typeface="Avenir Heavy"/>
                <a:cs typeface="Avenir Heavy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1200"/>
              </a:spcBef>
              <a:defRPr sz="2400" b="0" i="0">
                <a:solidFill>
                  <a:srgbClr val="494949"/>
                </a:solidFill>
                <a:latin typeface="Avenir Heavy"/>
                <a:cs typeface="Avenir Heavy"/>
              </a:defRPr>
            </a:lvl1pPr>
            <a:lvl2pPr>
              <a:defRPr b="0" i="0">
                <a:solidFill>
                  <a:srgbClr val="494949"/>
                </a:solidFill>
                <a:latin typeface="Avenir Medium"/>
                <a:cs typeface="Avenir Medium"/>
              </a:defRPr>
            </a:lvl2pPr>
            <a:lvl3pPr>
              <a:defRPr b="0" i="0">
                <a:solidFill>
                  <a:srgbClr val="515151"/>
                </a:solidFill>
                <a:latin typeface="Avenir Book"/>
                <a:cs typeface="Avenir Book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Helvetica Neue UltraLight"/>
                <a:cs typeface="Helvetica Neue UltraLight"/>
              </a:defRPr>
            </a:lvl1pPr>
          </a:lstStyle>
          <a:p>
            <a:pPr>
              <a:defRPr/>
            </a:pPr>
            <a:r>
              <a:rPr lang="fr-FR" dirty="0">
                <a:solidFill>
                  <a:srgbClr val="000000"/>
                </a:solidFill>
              </a:rPr>
              <a:t>Sciences et Technologies de la Musique et du Son — UMR 9912 — IRCAM, CNRS, Sorbonne Université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593594-A9D4-E245-8F0F-9E60DFE3665F}" type="slidenum">
              <a:rPr lang="fr-FR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000000"/>
              </a:solidFill>
              <a:latin typeface="Times" charset="0"/>
            </a:endParaRPr>
          </a:p>
        </p:txBody>
      </p:sp>
      <p:cxnSp>
        <p:nvCxnSpPr>
          <p:cNvPr id="7" name="Connecteur droit 6"/>
          <p:cNvCxnSpPr/>
          <p:nvPr userDrawn="1"/>
        </p:nvCxnSpPr>
        <p:spPr bwMode="auto">
          <a:xfrm>
            <a:off x="395536" y="692696"/>
            <a:ext cx="8496944" cy="0"/>
          </a:xfrm>
          <a:prstGeom prst="line">
            <a:avLst/>
          </a:prstGeom>
          <a:solidFill>
            <a:schemeClr val="accent1"/>
          </a:solidFill>
          <a:ln w="6350" cap="flat" cmpd="sng" algn="ctr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00000">
                  <a:srgbClr val="FFFF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Connecteur droit 7"/>
          <p:cNvCxnSpPr/>
          <p:nvPr userDrawn="1"/>
        </p:nvCxnSpPr>
        <p:spPr bwMode="auto">
          <a:xfrm>
            <a:off x="467544" y="6669360"/>
            <a:ext cx="8664051" cy="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00000">
                  <a:srgbClr val="FFFFFF"/>
                </a:gs>
              </a:gsLst>
              <a:lin ang="10800000" scaled="0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8586156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Avenir Medium"/>
                <a:cs typeface="Avenir Medium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Helvetica Neue UltraLight"/>
                <a:cs typeface="Helvetica Neue UltraLight"/>
              </a:defRPr>
            </a:lvl1pPr>
          </a:lstStyle>
          <a:p>
            <a:pPr>
              <a:defRPr/>
            </a:pPr>
            <a:r>
              <a:rPr lang="fr-FR" dirty="0">
                <a:solidFill>
                  <a:srgbClr val="000000"/>
                </a:solidFill>
              </a:rPr>
              <a:t>Sciences et Technologies de la Musique et du Son — UMR 9912 — IRCAM, CNRS, Sorbonne Université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097C14-E7D4-414B-BF34-B8DA4B006CB6}" type="slidenum">
              <a:rPr lang="fr-FR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fr-FR">
              <a:solidFill>
                <a:srgbClr val="000000"/>
              </a:solidFill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3872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>
                <a:solidFill>
                  <a:srgbClr val="000000"/>
                </a:solidFill>
              </a:rPr>
              <a:t>Sciences et Technologies de la Musique et du Son — UMR 9912 — IRCAM, CNRS, Sorbonne Université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6DA81E-C27B-2E4E-B460-B4C0B12D21E9}" type="slidenum">
              <a:rPr lang="fr-FR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fr-FR">
              <a:solidFill>
                <a:srgbClr val="000000"/>
              </a:solidFill>
              <a:latin typeface="Times" charset="0"/>
            </a:endParaRPr>
          </a:p>
        </p:txBody>
      </p:sp>
      <p:cxnSp>
        <p:nvCxnSpPr>
          <p:cNvPr id="5" name="Connecteur droit 4"/>
          <p:cNvCxnSpPr/>
          <p:nvPr userDrawn="1"/>
        </p:nvCxnSpPr>
        <p:spPr bwMode="auto">
          <a:xfrm>
            <a:off x="395536" y="692696"/>
            <a:ext cx="8496944" cy="0"/>
          </a:xfrm>
          <a:prstGeom prst="line">
            <a:avLst/>
          </a:prstGeom>
          <a:solidFill>
            <a:schemeClr val="accent1"/>
          </a:solidFill>
          <a:ln w="6350" cap="flat" cmpd="sng" algn="ctr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00000">
                  <a:srgbClr val="FFFF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Connecteur droit 5"/>
          <p:cNvCxnSpPr/>
          <p:nvPr userDrawn="1"/>
        </p:nvCxnSpPr>
        <p:spPr bwMode="auto">
          <a:xfrm>
            <a:off x="467544" y="6669360"/>
            <a:ext cx="8664051" cy="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00000">
                  <a:srgbClr val="FFFFFF"/>
                </a:gs>
              </a:gsLst>
              <a:lin ang="10800000" scaled="0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7017357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>
                <a:solidFill>
                  <a:srgbClr val="000000"/>
                </a:solidFill>
              </a:rPr>
              <a:t>Sciences et Technologies de la Musique et du Son — UMR 9912 — IRCAM, CNRS, Sorbonne Université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6B4FB0-9FD6-E845-AF4A-E161446A5F2D}" type="slidenum">
              <a:rPr lang="fr-FR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fr-FR">
              <a:solidFill>
                <a:srgbClr val="000000"/>
              </a:solidFill>
              <a:latin typeface="Times" charset="0"/>
            </a:endParaRPr>
          </a:p>
        </p:txBody>
      </p:sp>
      <p:cxnSp>
        <p:nvCxnSpPr>
          <p:cNvPr id="5" name="Connecteur droit 4"/>
          <p:cNvCxnSpPr/>
          <p:nvPr userDrawn="1"/>
        </p:nvCxnSpPr>
        <p:spPr bwMode="auto">
          <a:xfrm>
            <a:off x="444453" y="6669360"/>
            <a:ext cx="8664051" cy="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00000">
                  <a:srgbClr val="FFFFFF"/>
                </a:gs>
              </a:gsLst>
              <a:lin ang="10800000" scaled="0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88642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D0BC8-B7EC-604B-9F53-D0AF4A3B15BF}" type="datetime1">
              <a:rPr lang="fr-FR" smtClean="0"/>
              <a:t>08/11/2020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88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6980039D-9F81-A34A-87D2-FC40565892E1}" type="datetime1">
              <a:rPr lang="fr-FR" smtClean="0"/>
              <a:t>08/11/2020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‹N°›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766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31A19-73C1-8549-A658-7650A2D6F27E}" type="datetime1">
              <a:rPr lang="fr-FR" smtClean="0"/>
              <a:t>08/11/2020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858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027F-AC59-564C-83AA-4127523CE381}" type="datetime1">
              <a:rPr lang="fr-FR" smtClean="0"/>
              <a:t>08/11/2020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0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2AFC5-3B56-6845-B410-8BA34FB14D78}" type="datetime1">
              <a:rPr lang="fr-FR" smtClean="0"/>
              <a:t>08/11/2020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36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9D560-D8E7-684F-8750-B6B53D0F1B4C}" type="datetime1">
              <a:rPr lang="fr-FR" smtClean="0"/>
              <a:t>08/11/2020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50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914B2-7C7D-6346-A8E1-C75A3002EAC1}" type="datetime1">
              <a:rPr lang="fr-FR" smtClean="0"/>
              <a:t>08/11/2020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150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91556-0F62-E341-902C-3F6EA0B13DE4}" type="datetime1">
              <a:rPr lang="fr-FR" smtClean="0"/>
              <a:t>08/11/2020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398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57092-B69F-DC49-8C41-E091996A4D91}" type="datetime1">
              <a:rPr lang="fr-FR" smtClean="0"/>
              <a:t>08/11/2020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133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4016" r:id="rId2"/>
    <p:sldLayoutId id="2147484017" r:id="rId3"/>
    <p:sldLayoutId id="2147484018" r:id="rId4"/>
    <p:sldLayoutId id="2147484019" r:id="rId5"/>
    <p:sldLayoutId id="2147484020" r:id="rId6"/>
    <p:sldLayoutId id="2147484021" r:id="rId7"/>
    <p:sldLayoutId id="2147484022" r:id="rId8"/>
    <p:sldLayoutId id="2147484023" r:id="rId9"/>
    <p:sldLayoutId id="2147484024" r:id="rId10"/>
    <p:sldLayoutId id="2147484025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42292"/>
            <a:ext cx="6781800" cy="65040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et modifiez le titre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187450" y="6669360"/>
            <a:ext cx="7128966" cy="18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900" b="0" i="0">
                <a:latin typeface="Helvetica Neue UltraLight"/>
                <a:cs typeface="Helvetica Neue UltraLight"/>
              </a:defRPr>
            </a:lvl1pPr>
          </a:lstStyle>
          <a:p>
            <a:pPr>
              <a:defRPr/>
            </a:pPr>
            <a:r>
              <a:rPr lang="fr-FR" dirty="0">
                <a:solidFill>
                  <a:srgbClr val="000000"/>
                </a:solidFill>
              </a:rPr>
              <a:t>Sciences et Technologies de la Musique et du Son — UMR 9912 — IRCAM, CNRS, Sorbonne Université</a:t>
            </a:r>
          </a:p>
          <a:p>
            <a:pPr>
              <a:defRPr/>
            </a:pP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8350" y="6669360"/>
            <a:ext cx="762000" cy="18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 b="0" i="0">
                <a:latin typeface="Helvetica Neue UltraLight"/>
                <a:cs typeface="Helvetica Neue UltraLight"/>
              </a:defRPr>
            </a:lvl1pPr>
          </a:lstStyle>
          <a:p>
            <a:pPr>
              <a:defRPr/>
            </a:pPr>
            <a:fld id="{CE5206F7-0300-2F48-A510-6BEE18877DF3}" type="slidenum">
              <a:rPr lang="fr-FR" smtClean="0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53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6A69C6"/>
          </a:solidFill>
          <a:latin typeface="Avenir Heavy"/>
          <a:ea typeface="ＭＳ Ｐゴシック" charset="-128"/>
          <a:cs typeface="Avenir Heavy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077D1"/>
          </a:solidFill>
          <a:latin typeface="Arial" pitchFamily="-112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077D1"/>
          </a:solidFill>
          <a:latin typeface="Arial" pitchFamily="-112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077D1"/>
          </a:solidFill>
          <a:latin typeface="Arial" pitchFamily="-112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077D1"/>
          </a:solidFill>
          <a:latin typeface="Arial" pitchFamily="-112" charset="0"/>
          <a:ea typeface="ＭＳ Ｐゴシック" charset="-128"/>
          <a:cs typeface="ＭＳ Ｐゴシック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-112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-112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-112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ＭＳ Ｐゴシック" pitchFamily="-112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112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ＭＳ Ｐゴシック" pitchFamily="-112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ＭＳ Ｐゴシック" pitchFamily="-112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mailto:esling@ircam.fr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image" Target="../media/image51.emf"/><Relationship Id="rId7" Type="http://schemas.openxmlformats.org/officeDocument/2006/relationships/image" Target="../media/image4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Relationship Id="rId9" Type="http://schemas.openxmlformats.org/officeDocument/2006/relationships/image" Target="../media/image5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emf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image" Target="../media/image58.emf"/><Relationship Id="rId7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emf"/><Relationship Id="rId5" Type="http://schemas.openxmlformats.org/officeDocument/2006/relationships/image" Target="../media/image7.png"/><Relationship Id="rId4" Type="http://schemas.openxmlformats.org/officeDocument/2006/relationships/image" Target="../media/image59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3" Type="http://schemas.openxmlformats.org/officeDocument/2006/relationships/image" Target="../media/image64.emf"/><Relationship Id="rId7" Type="http://schemas.openxmlformats.org/officeDocument/2006/relationships/image" Target="../media/image66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emf"/><Relationship Id="rId5" Type="http://schemas.openxmlformats.org/officeDocument/2006/relationships/image" Target="../media/image7.png"/><Relationship Id="rId10" Type="http://schemas.openxmlformats.org/officeDocument/2006/relationships/image" Target="../media/image68.emf"/><Relationship Id="rId4" Type="http://schemas.openxmlformats.org/officeDocument/2006/relationships/image" Target="../media/image60.emf"/><Relationship Id="rId9" Type="http://schemas.openxmlformats.org/officeDocument/2006/relationships/image" Target="../media/image67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3" Type="http://schemas.openxmlformats.org/officeDocument/2006/relationships/image" Target="../media/image69.emf"/><Relationship Id="rId7" Type="http://schemas.openxmlformats.org/officeDocument/2006/relationships/image" Target="../media/image71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12" Type="http://schemas.openxmlformats.org/officeDocument/2006/relationships/image" Target="../media/image17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emf"/><Relationship Id="rId11" Type="http://schemas.openxmlformats.org/officeDocument/2006/relationships/image" Target="../media/image16.emf"/><Relationship Id="rId5" Type="http://schemas.openxmlformats.org/officeDocument/2006/relationships/image" Target="../media/image10.emf"/><Relationship Id="rId10" Type="http://schemas.openxmlformats.org/officeDocument/2006/relationships/image" Target="../media/image15.emf"/><Relationship Id="rId4" Type="http://schemas.openxmlformats.org/officeDocument/2006/relationships/image" Target="../media/image9.emf"/><Relationship Id="rId9" Type="http://schemas.openxmlformats.org/officeDocument/2006/relationships/image" Target="../media/image1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emf"/><Relationship Id="rId5" Type="http://schemas.openxmlformats.org/officeDocument/2006/relationships/image" Target="../media/image77.emf"/><Relationship Id="rId4" Type="http://schemas.openxmlformats.org/officeDocument/2006/relationships/image" Target="../media/image7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7" Type="http://schemas.openxmlformats.org/officeDocument/2006/relationships/image" Target="../media/image85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emf"/><Relationship Id="rId5" Type="http://schemas.openxmlformats.org/officeDocument/2006/relationships/image" Target="../media/image83.emf"/><Relationship Id="rId4" Type="http://schemas.openxmlformats.org/officeDocument/2006/relationships/image" Target="../media/image82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3" Type="http://schemas.openxmlformats.org/officeDocument/2006/relationships/image" Target="../media/image60.emf"/><Relationship Id="rId7" Type="http://schemas.openxmlformats.org/officeDocument/2006/relationships/image" Target="../media/image88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emf"/><Relationship Id="rId11" Type="http://schemas.openxmlformats.org/officeDocument/2006/relationships/image" Target="../media/image92.emf"/><Relationship Id="rId5" Type="http://schemas.openxmlformats.org/officeDocument/2006/relationships/image" Target="../media/image7.png"/><Relationship Id="rId10" Type="http://schemas.openxmlformats.org/officeDocument/2006/relationships/image" Target="../media/image91.emf"/><Relationship Id="rId4" Type="http://schemas.openxmlformats.org/officeDocument/2006/relationships/image" Target="../media/image58.emf"/><Relationship Id="rId9" Type="http://schemas.openxmlformats.org/officeDocument/2006/relationships/image" Target="../media/image9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emf"/><Relationship Id="rId5" Type="http://schemas.openxmlformats.org/officeDocument/2006/relationships/image" Target="../media/image95.emf"/><Relationship Id="rId4" Type="http://schemas.openxmlformats.org/officeDocument/2006/relationships/image" Target="../media/image9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7" Type="http://schemas.openxmlformats.org/officeDocument/2006/relationships/image" Target="../media/image101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emf"/><Relationship Id="rId5" Type="http://schemas.openxmlformats.org/officeDocument/2006/relationships/image" Target="../media/image99.emf"/><Relationship Id="rId4" Type="http://schemas.openxmlformats.org/officeDocument/2006/relationships/image" Target="../media/image9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emf"/><Relationship Id="rId5" Type="http://schemas.openxmlformats.org/officeDocument/2006/relationships/image" Target="../media/image99.emf"/><Relationship Id="rId4" Type="http://schemas.openxmlformats.org/officeDocument/2006/relationships/image" Target="../media/image98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13" Type="http://schemas.openxmlformats.org/officeDocument/2006/relationships/image" Target="../media/image29.jpeg"/><Relationship Id="rId18" Type="http://schemas.openxmlformats.org/officeDocument/2006/relationships/image" Target="../media/image34.emf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12" Type="http://schemas.openxmlformats.org/officeDocument/2006/relationships/image" Target="../media/image28.emf"/><Relationship Id="rId17" Type="http://schemas.openxmlformats.org/officeDocument/2006/relationships/image" Target="../media/image33.emf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emf"/><Relationship Id="rId11" Type="http://schemas.openxmlformats.org/officeDocument/2006/relationships/image" Target="../media/image27.emf"/><Relationship Id="rId5" Type="http://schemas.openxmlformats.org/officeDocument/2006/relationships/image" Target="../media/image21.emf"/><Relationship Id="rId15" Type="http://schemas.openxmlformats.org/officeDocument/2006/relationships/image" Target="../media/image31.emf"/><Relationship Id="rId10" Type="http://schemas.openxmlformats.org/officeDocument/2006/relationships/image" Target="../media/image26.emf"/><Relationship Id="rId19" Type="http://schemas.openxmlformats.org/officeDocument/2006/relationships/image" Target="../media/image35.emf"/><Relationship Id="rId4" Type="http://schemas.openxmlformats.org/officeDocument/2006/relationships/image" Target="../media/image20.emf"/><Relationship Id="rId9" Type="http://schemas.openxmlformats.org/officeDocument/2006/relationships/image" Target="../media/image25.emf"/><Relationship Id="rId14" Type="http://schemas.openxmlformats.org/officeDocument/2006/relationships/image" Target="../media/image3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7" Type="http://schemas.openxmlformats.org/officeDocument/2006/relationships/image" Target="../media/image46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527555"/>
            <a:ext cx="7772400" cy="1470025"/>
          </a:xfrm>
        </p:spPr>
        <p:txBody>
          <a:bodyPr>
            <a:normAutofit/>
          </a:bodyPr>
          <a:lstStyle/>
          <a:p>
            <a:r>
              <a:rPr lang="fr-FR" sz="4800" dirty="0"/>
              <a:t>Music Machine Learning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791326"/>
            <a:ext cx="6400800" cy="1752600"/>
          </a:xfrm>
        </p:spPr>
        <p:txBody>
          <a:bodyPr>
            <a:normAutofit/>
          </a:bodyPr>
          <a:lstStyle/>
          <a:p>
            <a:r>
              <a:rPr lang="fr-FR" dirty="0"/>
              <a:t>Master ATIAM - Informatique</a:t>
            </a:r>
          </a:p>
          <a:p>
            <a:pPr>
              <a:lnSpc>
                <a:spcPct val="80000"/>
              </a:lnSpc>
            </a:pPr>
            <a:r>
              <a:rPr lang="fr-FR" sz="2200" b="1" dirty="0"/>
              <a:t>Philippe Esling</a:t>
            </a:r>
            <a:r>
              <a:rPr lang="fr-FR" sz="2200" dirty="0"/>
              <a:t> (</a:t>
            </a:r>
            <a:r>
              <a:rPr lang="fr-FR" sz="2200" dirty="0">
                <a:hlinkClick r:id="rId2"/>
              </a:rPr>
              <a:t>esling@ircam.fr</a:t>
            </a:r>
            <a:r>
              <a:rPr lang="fr-FR" sz="2200" dirty="0"/>
              <a:t>)</a:t>
            </a:r>
          </a:p>
          <a:p>
            <a:pPr>
              <a:lnSpc>
                <a:spcPct val="80000"/>
              </a:lnSpc>
              <a:spcBef>
                <a:spcPts val="800"/>
              </a:spcBef>
            </a:pPr>
            <a:r>
              <a:rPr lang="fr-FR" sz="2200" dirty="0"/>
              <a:t>Maître de conférences – UPMC</a:t>
            </a:r>
          </a:p>
          <a:p>
            <a:pPr>
              <a:spcBef>
                <a:spcPts val="800"/>
              </a:spcBef>
            </a:pPr>
            <a:r>
              <a:rPr lang="fr-FR" sz="1400" dirty="0"/>
              <a:t>Equipe représentations musicales (IRCAM, Paris)</a:t>
            </a:r>
          </a:p>
        </p:txBody>
      </p:sp>
      <p:pic>
        <p:nvPicPr>
          <p:cNvPr id="5" name="Image 4" descr="logo_irc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840" y="5388705"/>
            <a:ext cx="1106924" cy="1068565"/>
          </a:xfrm>
          <a:prstGeom prst="rect">
            <a:avLst/>
          </a:prstGeom>
        </p:spPr>
      </p:pic>
      <p:pic>
        <p:nvPicPr>
          <p:cNvPr id="6" name="Image 5" descr="logoumpc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678" y="5804090"/>
            <a:ext cx="1243206" cy="432958"/>
          </a:xfrm>
          <a:prstGeom prst="rect">
            <a:avLst/>
          </a:prstGeom>
        </p:spPr>
      </p:pic>
      <p:pic>
        <p:nvPicPr>
          <p:cNvPr id="7" name="Image 6" descr="179db2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186" y="5758086"/>
            <a:ext cx="957924" cy="478962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1516895" y="2844726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re 1"/>
          <p:cNvSpPr txBox="1">
            <a:spLocks/>
          </p:cNvSpPr>
          <p:nvPr/>
        </p:nvSpPr>
        <p:spPr>
          <a:xfrm>
            <a:off x="697090" y="256894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V – </a:t>
            </a:r>
            <a:r>
              <a:rPr lang="fr-FR" sz="3600" dirty="0" err="1"/>
              <a:t>Bayesian</a:t>
            </a:r>
            <a:r>
              <a:rPr lang="fr-FR" sz="3600" dirty="0"/>
              <a:t> </a:t>
            </a:r>
            <a:r>
              <a:rPr lang="fr-FR" sz="3600" dirty="0" err="1"/>
              <a:t>inference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1847757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753710" y="1282215"/>
            <a:ext cx="8173893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400" dirty="0"/>
              <a:t>Goal </a:t>
            </a:r>
            <a:r>
              <a:rPr lang="fr-FR" sz="2400" dirty="0" err="1"/>
              <a:t>is</a:t>
            </a:r>
            <a:r>
              <a:rPr lang="fr-FR" sz="2400" dirty="0"/>
              <a:t> to </a:t>
            </a:r>
            <a:r>
              <a:rPr lang="fr-FR" sz="2400" dirty="0" err="1"/>
              <a:t>represent</a:t>
            </a:r>
            <a:r>
              <a:rPr lang="fr-FR" sz="2400" dirty="0"/>
              <a:t> the </a:t>
            </a:r>
            <a:r>
              <a:rPr lang="fr-FR" sz="2400" b="1" dirty="0" err="1"/>
              <a:t>belief</a:t>
            </a:r>
            <a:r>
              <a:rPr lang="fr-FR" sz="2400" b="1" dirty="0"/>
              <a:t> </a:t>
            </a:r>
            <a:r>
              <a:rPr lang="fr-FR" sz="2400" dirty="0"/>
              <a:t>of </a:t>
            </a:r>
            <a:r>
              <a:rPr lang="fr-FR" sz="2400" dirty="0" err="1"/>
              <a:t>learning</a:t>
            </a:r>
            <a:r>
              <a:rPr lang="fr-FR" sz="2400" dirty="0"/>
              <a:t> agents</a:t>
            </a:r>
          </a:p>
          <a:p>
            <a:pPr marL="342900" indent="-342900">
              <a:buFont typeface="Arial"/>
              <a:buChar char="•"/>
            </a:pPr>
            <a:r>
              <a:rPr lang="fr-FR" sz="2400" dirty="0" err="1"/>
              <a:t>Bayesian</a:t>
            </a:r>
            <a:r>
              <a:rPr lang="fr-FR" sz="2400" dirty="0"/>
              <a:t> </a:t>
            </a:r>
            <a:r>
              <a:rPr lang="fr-FR" sz="2400" dirty="0" err="1"/>
              <a:t>inference</a:t>
            </a:r>
            <a:r>
              <a:rPr lang="fr-FR" sz="2400" dirty="0"/>
              <a:t> of classes       </a:t>
            </a:r>
            <a:r>
              <a:rPr lang="fr-FR" sz="2400" dirty="0" err="1"/>
              <a:t>can</a:t>
            </a:r>
            <a:r>
              <a:rPr lang="fr-FR" sz="2400" dirty="0"/>
              <a:t> </a:t>
            </a:r>
            <a:r>
              <a:rPr lang="fr-FR" sz="2400" dirty="0" err="1"/>
              <a:t>be</a:t>
            </a:r>
            <a:r>
              <a:rPr lang="fr-FR" sz="2400" dirty="0"/>
              <a:t> </a:t>
            </a:r>
            <a:r>
              <a:rPr lang="fr-FR" sz="2400" dirty="0" err="1"/>
              <a:t>interpreted</a:t>
            </a:r>
            <a:r>
              <a:rPr lang="fr-FR" sz="2400" dirty="0"/>
              <a:t> as</a:t>
            </a:r>
          </a:p>
          <a:p>
            <a:r>
              <a:rPr lang="fr-FR" sz="2400" b="1" dirty="0"/>
              <a:t>Update the </a:t>
            </a:r>
            <a:r>
              <a:rPr lang="fr-FR" sz="2400" b="1" dirty="0" err="1">
                <a:solidFill>
                  <a:srgbClr val="3366FF"/>
                </a:solidFill>
              </a:rPr>
              <a:t>prior</a:t>
            </a:r>
            <a:r>
              <a:rPr lang="fr-FR" sz="2400" b="1" dirty="0">
                <a:solidFill>
                  <a:srgbClr val="3366FF"/>
                </a:solidFill>
              </a:rPr>
              <a:t> </a:t>
            </a:r>
            <a:r>
              <a:rPr lang="fr-FR" sz="2400" b="1" dirty="0" err="1">
                <a:solidFill>
                  <a:srgbClr val="3366FF"/>
                </a:solidFill>
              </a:rPr>
              <a:t>beliefs</a:t>
            </a:r>
            <a:r>
              <a:rPr lang="fr-FR" sz="2400" b="1" dirty="0">
                <a:solidFill>
                  <a:srgbClr val="3366FF"/>
                </a:solidFill>
              </a:rPr>
              <a:t> </a:t>
            </a:r>
            <a:r>
              <a:rPr lang="fr-FR" sz="2400" b="1" dirty="0" err="1"/>
              <a:t>with</a:t>
            </a:r>
            <a:r>
              <a:rPr lang="fr-FR" sz="2400" b="1" dirty="0"/>
              <a:t> a </a:t>
            </a:r>
            <a:r>
              <a:rPr lang="fr-FR" sz="2400" b="1" dirty="0">
                <a:solidFill>
                  <a:srgbClr val="FF0000"/>
                </a:solidFill>
              </a:rPr>
              <a:t>new information x</a:t>
            </a:r>
          </a:p>
          <a:p>
            <a:endParaRPr lang="fr-FR" sz="2400" b="1" dirty="0">
              <a:solidFill>
                <a:srgbClr val="FF0000"/>
              </a:solidFill>
            </a:endParaRPr>
          </a:p>
          <a:p>
            <a:endParaRPr lang="fr-FR" sz="2400" b="1" dirty="0">
              <a:solidFill>
                <a:srgbClr val="FF0000"/>
              </a:solidFill>
            </a:endParaRPr>
          </a:p>
          <a:p>
            <a:endParaRPr lang="fr-FR" sz="2400" b="1" dirty="0">
              <a:solidFill>
                <a:srgbClr val="FF0000"/>
              </a:solidFill>
            </a:endParaRPr>
          </a:p>
          <a:p>
            <a:endParaRPr lang="fr-FR" sz="2400" b="1" dirty="0">
              <a:solidFill>
                <a:srgbClr val="FF0000"/>
              </a:solidFill>
            </a:endParaRPr>
          </a:p>
          <a:p>
            <a:endParaRPr lang="fr-FR" sz="2400" b="1" dirty="0">
              <a:solidFill>
                <a:srgbClr val="FF0000"/>
              </a:solidFill>
            </a:endParaRPr>
          </a:p>
          <a:p>
            <a:endParaRPr lang="fr-FR" sz="2400" b="1" dirty="0">
              <a:solidFill>
                <a:srgbClr val="FF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fr-FR" sz="2400" dirty="0" err="1"/>
              <a:t>Priors</a:t>
            </a:r>
            <a:r>
              <a:rPr lang="fr-FR" sz="2400" dirty="0"/>
              <a:t> are </a:t>
            </a:r>
            <a:r>
              <a:rPr lang="fr-FR" sz="2400" dirty="0" err="1"/>
              <a:t>usually</a:t>
            </a:r>
            <a:r>
              <a:rPr lang="fr-FR" sz="2400" dirty="0"/>
              <a:t> </a:t>
            </a:r>
            <a:r>
              <a:rPr lang="fr-FR" sz="2400" dirty="0" err="1"/>
              <a:t>unknown</a:t>
            </a:r>
            <a:endParaRPr lang="fr-FR" sz="2400" dirty="0"/>
          </a:p>
          <a:p>
            <a:pPr marL="800100" lvl="1" indent="-342900">
              <a:buFont typeface="Arial"/>
              <a:buChar char="•"/>
            </a:pPr>
            <a:r>
              <a:rPr lang="fr-FR" sz="2000" dirty="0"/>
              <a:t>Can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removed</a:t>
            </a:r>
            <a:r>
              <a:rPr lang="fr-FR" sz="2000" dirty="0"/>
              <a:t> by </a:t>
            </a:r>
            <a:r>
              <a:rPr lang="fr-FR" sz="2000" b="1" dirty="0" err="1"/>
              <a:t>assuming</a:t>
            </a:r>
            <a:r>
              <a:rPr lang="fr-FR" sz="2000" b="1" dirty="0"/>
              <a:t> </a:t>
            </a:r>
            <a:r>
              <a:rPr lang="fr-FR" sz="2000" b="1" dirty="0" err="1"/>
              <a:t>equal</a:t>
            </a:r>
            <a:r>
              <a:rPr lang="fr-FR" sz="2000" b="1" dirty="0"/>
              <a:t> </a:t>
            </a:r>
            <a:r>
              <a:rPr lang="fr-FR" sz="2000" b="1" dirty="0" err="1"/>
              <a:t>belief</a:t>
            </a:r>
            <a:r>
              <a:rPr lang="fr-FR" sz="2000" b="1" dirty="0"/>
              <a:t> </a:t>
            </a:r>
            <a:r>
              <a:rPr lang="fr-FR" sz="2000" dirty="0"/>
              <a:t>in all </a:t>
            </a:r>
            <a:r>
              <a:rPr lang="fr-FR" sz="2000" dirty="0" err="1"/>
              <a:t>models</a:t>
            </a:r>
            <a:r>
              <a:rPr lang="fr-FR" sz="2000" dirty="0"/>
              <a:t> </a:t>
            </a:r>
            <a:r>
              <a:rPr lang="fr-FR" sz="2000" dirty="0" err="1"/>
              <a:t>at</a:t>
            </a:r>
            <a:r>
              <a:rPr lang="fr-FR" sz="2000" dirty="0"/>
              <a:t> the </a:t>
            </a:r>
            <a:r>
              <a:rPr lang="fr-FR" sz="2000" dirty="0" err="1"/>
              <a:t>start</a:t>
            </a:r>
            <a:endParaRPr lang="fr-FR" sz="2000" dirty="0"/>
          </a:p>
          <a:p>
            <a:pPr marL="342900" indent="-342900">
              <a:buFont typeface="Arial"/>
              <a:buChar char="•"/>
            </a:pPr>
            <a:r>
              <a:rPr lang="fr-FR" sz="2400" b="1" dirty="0" err="1"/>
              <a:t>Posterior</a:t>
            </a:r>
            <a:r>
              <a:rPr lang="fr-FR" sz="2400" b="1" dirty="0"/>
              <a:t> </a:t>
            </a:r>
            <a:r>
              <a:rPr lang="fr-FR" sz="2400" b="1" dirty="0" err="1"/>
              <a:t>is</a:t>
            </a:r>
            <a:r>
              <a:rPr lang="fr-FR" sz="2400" dirty="0"/>
              <a:t> </a:t>
            </a:r>
            <a:r>
              <a:rPr lang="fr-FR" sz="2400" b="1" dirty="0" err="1"/>
              <a:t>prior</a:t>
            </a:r>
            <a:r>
              <a:rPr lang="fr-FR" sz="2400" b="1" dirty="0"/>
              <a:t> </a:t>
            </a:r>
            <a:r>
              <a:rPr lang="fr-FR" sz="2400" b="1" dirty="0" err="1"/>
              <a:t>influenced</a:t>
            </a:r>
            <a:r>
              <a:rPr lang="fr-FR" sz="2400" b="1" dirty="0"/>
              <a:t> by the </a:t>
            </a:r>
            <a:r>
              <a:rPr lang="fr-FR" sz="2400" b="1" dirty="0" err="1"/>
              <a:t>likelihood</a:t>
            </a:r>
            <a:r>
              <a:rPr lang="fr-FR" sz="2400" b="1" dirty="0"/>
              <a:t> </a:t>
            </a:r>
            <a:r>
              <a:rPr lang="fr-FR" sz="2400" b="1" dirty="0" err="1"/>
              <a:t>according</a:t>
            </a:r>
            <a:r>
              <a:rPr lang="fr-FR" sz="2400" b="1" dirty="0"/>
              <a:t> to new </a:t>
            </a:r>
            <a:r>
              <a:rPr lang="fr-FR" sz="2400" b="1" dirty="0" err="1"/>
              <a:t>evidence</a:t>
            </a:r>
            <a:r>
              <a:rPr lang="fr-FR" sz="2400" b="1" dirty="0"/>
              <a:t> </a:t>
            </a:r>
            <a:r>
              <a:rPr lang="fr-FR" sz="2400" dirty="0"/>
              <a:t>(information)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66202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err="1"/>
              <a:t>Bayesian</a:t>
            </a:r>
            <a:r>
              <a:rPr lang="fr-FR" dirty="0"/>
              <a:t> </a:t>
            </a:r>
            <a:r>
              <a:rPr lang="fr-FR" dirty="0" err="1"/>
              <a:t>inference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10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4FBA96EB-9B2A-604F-814A-2AAD306BA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539" y="1790398"/>
            <a:ext cx="276960" cy="246187"/>
          </a:xfrm>
          <a:prstGeom prst="rect">
            <a:avLst/>
          </a:prstGeom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AC89D3D1-E51D-4A46-BFA2-B932F6F11C93}"/>
              </a:ext>
            </a:extLst>
          </p:cNvPr>
          <p:cNvGrpSpPr/>
          <p:nvPr/>
        </p:nvGrpSpPr>
        <p:grpSpPr>
          <a:xfrm>
            <a:off x="1052488" y="2639558"/>
            <a:ext cx="7330160" cy="1874398"/>
            <a:chOff x="1175576" y="2639558"/>
            <a:chExt cx="7330160" cy="1874398"/>
          </a:xfrm>
        </p:grpSpPr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932837BE-ADEB-FB46-9949-5727DB90900F}"/>
                </a:ext>
              </a:extLst>
            </p:cNvPr>
            <p:cNvGrpSpPr/>
            <p:nvPr/>
          </p:nvGrpSpPr>
          <p:grpSpPr>
            <a:xfrm>
              <a:off x="1175576" y="2639558"/>
              <a:ext cx="7330160" cy="1874398"/>
              <a:chOff x="1645311" y="2647858"/>
              <a:chExt cx="7330160" cy="1874398"/>
            </a:xfrm>
          </p:grpSpPr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7B342DBF-489D-114A-AB66-58EF7BC7D5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52990" y="3109523"/>
                <a:ext cx="4704057" cy="887377"/>
              </a:xfrm>
              <a:prstGeom prst="rect">
                <a:avLst/>
              </a:prstGeom>
            </p:spPr>
          </p:pic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1F5C684F-0FFD-6043-BEC0-44816DAF1373}"/>
                  </a:ext>
                </a:extLst>
              </p:cNvPr>
              <p:cNvSpPr txBox="1"/>
              <p:nvPr/>
            </p:nvSpPr>
            <p:spPr>
              <a:xfrm>
                <a:off x="3918187" y="2647858"/>
                <a:ext cx="16241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err="1">
                    <a:solidFill>
                      <a:schemeClr val="bg1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Likelihood</a:t>
                </a:r>
                <a:endParaRPr lang="fr-FR" sz="2400" b="1" dirty="0">
                  <a:solidFill>
                    <a:schemeClr val="bg1">
                      <a:lumMod val="50000"/>
                    </a:schemeClr>
                  </a:solidFill>
                  <a:latin typeface="Avenir Medium" panose="02000503020000020003" pitchFamily="2" charset="0"/>
                </a:endParaRPr>
              </a:p>
            </p:txBody>
          </p:sp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6064A1C0-8359-8748-93AA-B9B1764E0CEA}"/>
                  </a:ext>
                </a:extLst>
              </p:cNvPr>
              <p:cNvSpPr txBox="1"/>
              <p:nvPr/>
            </p:nvSpPr>
            <p:spPr>
              <a:xfrm>
                <a:off x="7513211" y="3298151"/>
                <a:ext cx="14622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err="1">
                    <a:solidFill>
                      <a:schemeClr val="accent3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Posterior</a:t>
                </a:r>
                <a:endParaRPr lang="fr-FR" sz="2400" b="1" dirty="0">
                  <a:solidFill>
                    <a:schemeClr val="accent3">
                      <a:lumMod val="75000"/>
                    </a:schemeClr>
                  </a:solidFill>
                  <a:latin typeface="Avenir Medium" panose="02000503020000020003" pitchFamily="2" charset="0"/>
                </a:endParaRPr>
              </a:p>
            </p:txBody>
          </p:sp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C5C2B4A1-A1FC-3F4A-A9AE-0D4E532729C2}"/>
                  </a:ext>
                </a:extLst>
              </p:cNvPr>
              <p:cNvSpPr txBox="1"/>
              <p:nvPr/>
            </p:nvSpPr>
            <p:spPr>
              <a:xfrm>
                <a:off x="1645311" y="3322379"/>
                <a:ext cx="8515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>
                    <a:solidFill>
                      <a:schemeClr val="accent4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Prior</a:t>
                </a:r>
              </a:p>
            </p:txBody>
          </p:sp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1551BD29-90DD-2449-AE16-420C9D6CDC28}"/>
                  </a:ext>
                </a:extLst>
              </p:cNvPr>
              <p:cNvSpPr txBox="1"/>
              <p:nvPr/>
            </p:nvSpPr>
            <p:spPr>
              <a:xfrm>
                <a:off x="3656897" y="4060591"/>
                <a:ext cx="22333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>
                    <a:solidFill>
                      <a:schemeClr val="accent2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Evidence (      )</a:t>
                </a:r>
              </a:p>
            </p:txBody>
          </p:sp>
        </p:grpSp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38849319-0A32-7D46-A687-43304A2A7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29678" y="4134145"/>
              <a:ext cx="480346" cy="2734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236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66202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err="1"/>
              <a:t>Bayesian</a:t>
            </a:r>
            <a:r>
              <a:rPr lang="fr-FR" dirty="0"/>
              <a:t> </a:t>
            </a:r>
            <a:r>
              <a:rPr lang="fr-FR" dirty="0" err="1"/>
              <a:t>inference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11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012173" y="993190"/>
            <a:ext cx="6353021" cy="966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fr-FR" sz="2400" dirty="0"/>
              <a:t>How to </a:t>
            </a:r>
            <a:r>
              <a:rPr lang="fr-FR" sz="2400" dirty="0" err="1"/>
              <a:t>choose</a:t>
            </a:r>
            <a:r>
              <a:rPr lang="fr-FR" sz="2400" dirty="0"/>
              <a:t> the best class </a:t>
            </a:r>
            <a:r>
              <a:rPr lang="fr-FR" sz="2400" dirty="0" err="1"/>
              <a:t>given</a:t>
            </a:r>
            <a:r>
              <a:rPr lang="fr-FR" sz="2400" dirty="0"/>
              <a:t> the data?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fr-FR" sz="2400" dirty="0" err="1"/>
              <a:t>Choose</a:t>
            </a:r>
            <a:r>
              <a:rPr lang="fr-FR" sz="2400" dirty="0"/>
              <a:t> the </a:t>
            </a:r>
            <a:r>
              <a:rPr lang="fr-FR" sz="2400" b="1" dirty="0">
                <a:solidFill>
                  <a:srgbClr val="FF0000"/>
                </a:solidFill>
              </a:rPr>
              <a:t>Maximum A Posteriori (MAP) </a:t>
            </a:r>
            <a:r>
              <a:rPr lang="fr-FR" sz="2400" dirty="0"/>
              <a:t>class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012173" y="2526437"/>
            <a:ext cx="7327647" cy="1559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fr-FR" sz="2000" dirty="0"/>
              <a:t>Intuitive: </a:t>
            </a:r>
            <a:r>
              <a:rPr lang="fr-FR" sz="2000" dirty="0" err="1"/>
              <a:t>Choose</a:t>
            </a:r>
            <a:r>
              <a:rPr lang="fr-FR" sz="2000" dirty="0"/>
              <a:t> the </a:t>
            </a:r>
            <a:r>
              <a:rPr lang="fr-FR" sz="2000" dirty="0" err="1"/>
              <a:t>most</a:t>
            </a:r>
            <a:r>
              <a:rPr lang="fr-FR" sz="2000" dirty="0"/>
              <a:t> probable class </a:t>
            </a:r>
            <a:r>
              <a:rPr lang="fr-FR" sz="2000" dirty="0" err="1"/>
              <a:t>given</a:t>
            </a:r>
            <a:r>
              <a:rPr lang="fr-FR" sz="2000" dirty="0"/>
              <a:t> the observation(s)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fr-FR" sz="2000" dirty="0" err="1"/>
              <a:t>We</a:t>
            </a:r>
            <a:r>
              <a:rPr lang="fr-FR" sz="2000" dirty="0"/>
              <a:t> do not know 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fr-FR" sz="2000" dirty="0"/>
              <a:t>But </a:t>
            </a:r>
            <a:r>
              <a:rPr lang="fr-FR" sz="2000" dirty="0" err="1"/>
              <a:t>we</a:t>
            </a:r>
            <a:r>
              <a:rPr lang="fr-FR" sz="2000" dirty="0"/>
              <a:t> know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fr-FR" sz="2000" dirty="0"/>
              <a:t>If </a:t>
            </a:r>
            <a:r>
              <a:rPr lang="fr-FR" sz="2000" dirty="0" err="1"/>
              <a:t>we</a:t>
            </a:r>
            <a:r>
              <a:rPr lang="fr-FR" sz="2000" dirty="0"/>
              <a:t> </a:t>
            </a:r>
            <a:r>
              <a:rPr lang="fr-FR" sz="2000" dirty="0" err="1"/>
              <a:t>apply</a:t>
            </a:r>
            <a:r>
              <a:rPr lang="fr-FR" sz="2000" dirty="0"/>
              <a:t> Bayes’ </a:t>
            </a:r>
            <a:r>
              <a:rPr lang="fr-FR" sz="2000" dirty="0" err="1"/>
              <a:t>rule</a:t>
            </a:r>
            <a:r>
              <a:rPr lang="fr-FR" sz="2000" dirty="0"/>
              <a:t> in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8715BD0-A14D-0943-80DE-EB1CE2614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969" y="2037523"/>
            <a:ext cx="2342054" cy="48891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1CBD1DF-0B65-DA45-AA55-10E4980A5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310" y="3736067"/>
            <a:ext cx="2129140" cy="44446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92B0C26-CAF9-7943-A49F-EC0A97BA5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986" y="3011428"/>
            <a:ext cx="745557" cy="26524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6526128-5BDC-0341-AD2B-1E94130198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9985" y="3384997"/>
            <a:ext cx="745557" cy="26524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1F1C07E-46C0-FB4E-BE5C-9A821CD640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8983" y="4235276"/>
            <a:ext cx="2716983" cy="666699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0114AA48-DC3E-6B41-89F2-FC121908DFF8}"/>
              </a:ext>
            </a:extLst>
          </p:cNvPr>
          <p:cNvSpPr txBox="1"/>
          <p:nvPr/>
        </p:nvSpPr>
        <p:spPr>
          <a:xfrm>
            <a:off x="2440044" y="4323581"/>
            <a:ext cx="1257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We</a:t>
            </a:r>
            <a:r>
              <a:rPr lang="fr-FR" sz="2000" dirty="0"/>
              <a:t> </a:t>
            </a:r>
            <a:r>
              <a:rPr lang="fr-FR" sz="2000" dirty="0" err="1"/>
              <a:t>obtain</a:t>
            </a:r>
            <a:endParaRPr lang="fr-FR" sz="2000" dirty="0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C3774F2A-B29C-684A-8EF8-BAD3E89E4438}"/>
              </a:ext>
            </a:extLst>
          </p:cNvPr>
          <p:cNvCxnSpPr/>
          <p:nvPr/>
        </p:nvCxnSpPr>
        <p:spPr>
          <a:xfrm>
            <a:off x="4464076" y="4994034"/>
            <a:ext cx="21101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43B3D9B4-4699-AF49-9C9B-4EFAC6C4F718}"/>
              </a:ext>
            </a:extLst>
          </p:cNvPr>
          <p:cNvSpPr txBox="1"/>
          <p:nvPr/>
        </p:nvSpPr>
        <p:spPr>
          <a:xfrm>
            <a:off x="2193067" y="5068996"/>
            <a:ext cx="442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We</a:t>
            </a:r>
            <a:r>
              <a:rPr lang="fr-FR" dirty="0"/>
              <a:t> have a </a:t>
            </a:r>
            <a:r>
              <a:rPr lang="fr-FR" dirty="0" err="1"/>
              <a:t>similar</a:t>
            </a:r>
            <a:r>
              <a:rPr lang="fr-FR" dirty="0"/>
              <a:t> </a:t>
            </a:r>
            <a:r>
              <a:rPr lang="fr-FR" dirty="0" err="1"/>
              <a:t>denominator</a:t>
            </a:r>
            <a:r>
              <a:rPr lang="fr-FR" dirty="0"/>
              <a:t> (         ) for all 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18CDB02D-86C6-FA40-867A-49CF20F49B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365" y="5198166"/>
            <a:ext cx="208085" cy="184964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7171B225-6B49-C249-82DC-1D85D66391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4931" y="5142477"/>
            <a:ext cx="423613" cy="241133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AF8ACE42-4FAB-904E-B632-F3D14285F9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45078" y="5652882"/>
            <a:ext cx="2941367" cy="488914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0B320410-D278-0F43-9200-089040861667}"/>
              </a:ext>
            </a:extLst>
          </p:cNvPr>
          <p:cNvSpPr txBox="1"/>
          <p:nvPr/>
        </p:nvSpPr>
        <p:spPr>
          <a:xfrm>
            <a:off x="1758046" y="5601162"/>
            <a:ext cx="2613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So </a:t>
            </a:r>
            <a:r>
              <a:rPr lang="fr-FR" sz="2000" dirty="0" err="1"/>
              <a:t>we</a:t>
            </a:r>
            <a:r>
              <a:rPr lang="fr-FR" sz="2000" dirty="0"/>
              <a:t> </a:t>
            </a:r>
            <a:r>
              <a:rPr lang="fr-FR" sz="2000" dirty="0" err="1"/>
              <a:t>need</a:t>
            </a:r>
            <a:r>
              <a:rPr lang="fr-FR" sz="2000" dirty="0"/>
              <a:t> to </a:t>
            </a:r>
            <a:r>
              <a:rPr lang="fr-FR" sz="2000" dirty="0" err="1"/>
              <a:t>solve</a:t>
            </a:r>
            <a:r>
              <a:rPr lang="fr-FR" sz="2000" dirty="0"/>
              <a:t> for</a:t>
            </a:r>
          </a:p>
        </p:txBody>
      </p:sp>
      <p:sp>
        <p:nvSpPr>
          <p:cNvPr id="27" name="Rectangle à coins arrondis 26">
            <a:extLst>
              <a:ext uri="{FF2B5EF4-FFF2-40B4-BE49-F238E27FC236}">
                <a16:creationId xmlns:a16="http://schemas.microsoft.com/office/drawing/2014/main" id="{C470656E-02F5-AC4C-9C70-2B4321F629FC}"/>
              </a:ext>
            </a:extLst>
          </p:cNvPr>
          <p:cNvSpPr/>
          <p:nvPr/>
        </p:nvSpPr>
        <p:spPr>
          <a:xfrm>
            <a:off x="1582612" y="5511809"/>
            <a:ext cx="6022731" cy="721937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849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26" grpId="0"/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atiam2013_ml_c1 (glissé(e)s)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64" t="62046" r="20795" b="33243"/>
          <a:stretch/>
        </p:blipFill>
        <p:spPr>
          <a:xfrm>
            <a:off x="3235166" y="2744914"/>
            <a:ext cx="2584444" cy="77227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7475A40B-8F69-B148-B929-5E2971F58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136" y="919066"/>
            <a:ext cx="2485282" cy="1988226"/>
          </a:xfrm>
          <a:prstGeom prst="rect">
            <a:avLst/>
          </a:prstGeom>
        </p:spPr>
      </p:pic>
      <p:pic>
        <p:nvPicPr>
          <p:cNvPr id="60" name="Image 59" descr="atiam2013_ml_c1 (glissé(e)s).pdf">
            <a:extLst>
              <a:ext uri="{FF2B5EF4-FFF2-40B4-BE49-F238E27FC236}">
                <a16:creationId xmlns:a16="http://schemas.microsoft.com/office/drawing/2014/main" id="{217A3F9E-B4A9-E64E-AA68-E2E4C6A073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64" t="62046" r="28577" b="33243"/>
          <a:stretch/>
        </p:blipFill>
        <p:spPr>
          <a:xfrm>
            <a:off x="3232614" y="2743810"/>
            <a:ext cx="779282" cy="77227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66202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err="1"/>
              <a:t>Bayesian</a:t>
            </a:r>
            <a:r>
              <a:rPr lang="fr-FR" dirty="0"/>
              <a:t> </a:t>
            </a:r>
            <a:r>
              <a:rPr lang="fr-FR" dirty="0" err="1"/>
              <a:t>inference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12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7360888" y="2169662"/>
            <a:ext cx="830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Class 0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7362168" y="1272658"/>
            <a:ext cx="830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Class 1</a:t>
            </a:r>
          </a:p>
        </p:txBody>
      </p:sp>
      <p:pic>
        <p:nvPicPr>
          <p:cNvPr id="14" name="Image 13" descr="atiam2013_ml_c1 (glissé(e)s)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29" t="81826" r="9328" b="12609"/>
          <a:stretch/>
        </p:blipFill>
        <p:spPr>
          <a:xfrm>
            <a:off x="4180711" y="5492197"/>
            <a:ext cx="2909804" cy="912345"/>
          </a:xfrm>
          <a:prstGeom prst="rect">
            <a:avLst/>
          </a:prstGeom>
        </p:spPr>
      </p:pic>
      <p:cxnSp>
        <p:nvCxnSpPr>
          <p:cNvPr id="15" name="Connecteur droit avec flèche 14"/>
          <p:cNvCxnSpPr/>
          <p:nvPr/>
        </p:nvCxnSpPr>
        <p:spPr>
          <a:xfrm flipV="1">
            <a:off x="2180607" y="3465529"/>
            <a:ext cx="0" cy="16304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2078493" y="4982787"/>
            <a:ext cx="19458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2480595" y="447879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0</a:t>
            </a:r>
          </a:p>
        </p:txBody>
      </p:sp>
      <p:cxnSp>
        <p:nvCxnSpPr>
          <p:cNvPr id="21" name="Connecteur droit 20"/>
          <p:cNvCxnSpPr/>
          <p:nvPr/>
        </p:nvCxnSpPr>
        <p:spPr>
          <a:xfrm>
            <a:off x="2009225" y="4197781"/>
            <a:ext cx="201510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2641072" y="447769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0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2828366" y="447855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0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3043094" y="447813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0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3240992" y="448104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0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3396567" y="448104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0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3050682" y="356122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1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3211159" y="356011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1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3398453" y="356098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1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2791902" y="355752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1</a:t>
            </a:r>
          </a:p>
        </p:txBody>
      </p:sp>
      <p:sp>
        <p:nvSpPr>
          <p:cNvPr id="38" name="ZoneTexte 37"/>
          <p:cNvSpPr txBox="1"/>
          <p:nvPr/>
        </p:nvSpPr>
        <p:spPr>
          <a:xfrm>
            <a:off x="2628250" y="355691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1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2390125" y="355251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1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1554826" y="5086190"/>
            <a:ext cx="2547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(nb. X axis has no </a:t>
            </a:r>
            <a:r>
              <a:rPr lang="fr-FR" sz="1400" dirty="0" err="1"/>
              <a:t>meaning</a:t>
            </a:r>
            <a:r>
              <a:rPr lang="fr-FR" sz="1400" dirty="0"/>
              <a:t> </a:t>
            </a:r>
            <a:r>
              <a:rPr lang="fr-FR" sz="1400" dirty="0" err="1"/>
              <a:t>here</a:t>
            </a:r>
            <a:r>
              <a:rPr lang="fr-FR" sz="1400" dirty="0"/>
              <a:t>)</a:t>
            </a:r>
          </a:p>
        </p:txBody>
      </p:sp>
      <p:cxnSp>
        <p:nvCxnSpPr>
          <p:cNvPr id="41" name="Connecteur droit avec flèche 40"/>
          <p:cNvCxnSpPr/>
          <p:nvPr/>
        </p:nvCxnSpPr>
        <p:spPr>
          <a:xfrm flipV="1">
            <a:off x="5183630" y="3462387"/>
            <a:ext cx="0" cy="16304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5081516" y="4979645"/>
            <a:ext cx="19458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5483618" y="435818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0</a:t>
            </a:r>
          </a:p>
        </p:txBody>
      </p:sp>
      <p:cxnSp>
        <p:nvCxnSpPr>
          <p:cNvPr id="44" name="Connecteur droit 43"/>
          <p:cNvCxnSpPr/>
          <p:nvPr/>
        </p:nvCxnSpPr>
        <p:spPr>
          <a:xfrm>
            <a:off x="5012248" y="3988856"/>
            <a:ext cx="201510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ZoneTexte 44"/>
          <p:cNvSpPr txBox="1"/>
          <p:nvPr/>
        </p:nvSpPr>
        <p:spPr>
          <a:xfrm>
            <a:off x="5668452" y="447769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0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5831389" y="398885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0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6046117" y="466570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0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6244015" y="393055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0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6399590" y="417352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0</a:t>
            </a:r>
          </a:p>
        </p:txBody>
      </p:sp>
      <p:sp>
        <p:nvSpPr>
          <p:cNvPr id="50" name="ZoneTexte 49"/>
          <p:cNvSpPr txBox="1"/>
          <p:nvPr/>
        </p:nvSpPr>
        <p:spPr>
          <a:xfrm>
            <a:off x="6053705" y="350923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1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6214182" y="345928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1</a:t>
            </a:r>
          </a:p>
        </p:txBody>
      </p:sp>
      <p:sp>
        <p:nvSpPr>
          <p:cNvPr id="52" name="ZoneTexte 51"/>
          <p:cNvSpPr txBox="1"/>
          <p:nvPr/>
        </p:nvSpPr>
        <p:spPr>
          <a:xfrm>
            <a:off x="6401476" y="355784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5794925" y="355438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1</a:t>
            </a:r>
          </a:p>
        </p:txBody>
      </p:sp>
      <p:sp>
        <p:nvSpPr>
          <p:cNvPr id="54" name="ZoneTexte 53"/>
          <p:cNvSpPr txBox="1"/>
          <p:nvPr/>
        </p:nvSpPr>
        <p:spPr>
          <a:xfrm>
            <a:off x="5631273" y="366123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1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5393148" y="354937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1</a:t>
            </a:r>
          </a:p>
        </p:txBody>
      </p:sp>
      <p:sp>
        <p:nvSpPr>
          <p:cNvPr id="57" name="ZoneTexte 56"/>
          <p:cNvSpPr txBox="1"/>
          <p:nvPr/>
        </p:nvSpPr>
        <p:spPr>
          <a:xfrm>
            <a:off x="2956122" y="574525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Intuitively</a:t>
            </a:r>
            <a:endParaRPr lang="fr-FR" b="1" dirty="0"/>
          </a:p>
        </p:txBody>
      </p:sp>
      <p:cxnSp>
        <p:nvCxnSpPr>
          <p:cNvPr id="75" name="Connecteur droit 74"/>
          <p:cNvCxnSpPr/>
          <p:nvPr/>
        </p:nvCxnSpPr>
        <p:spPr>
          <a:xfrm>
            <a:off x="5285787" y="1913179"/>
            <a:ext cx="201510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6" name="Image 75" descr="atiam2013_ml_c1 (glissé(e)s)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23" t="82356" r="10256" b="15412"/>
          <a:stretch/>
        </p:blipFill>
        <p:spPr>
          <a:xfrm>
            <a:off x="7364054" y="1722331"/>
            <a:ext cx="283309" cy="365956"/>
          </a:xfrm>
          <a:prstGeom prst="rect">
            <a:avLst/>
          </a:prstGeom>
        </p:spPr>
      </p:pic>
      <p:pic>
        <p:nvPicPr>
          <p:cNvPr id="78" name="Image 77" descr="atiam2013_ml_c1 (glissé(e)s)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23" t="82356" r="10256" b="15412"/>
          <a:stretch/>
        </p:blipFill>
        <p:spPr>
          <a:xfrm>
            <a:off x="1725916" y="3992232"/>
            <a:ext cx="283309" cy="365956"/>
          </a:xfrm>
          <a:prstGeom prst="rect">
            <a:avLst/>
          </a:prstGeom>
        </p:spPr>
      </p:pic>
      <p:cxnSp>
        <p:nvCxnSpPr>
          <p:cNvPr id="56" name="Connecteur droit 55"/>
          <p:cNvCxnSpPr/>
          <p:nvPr/>
        </p:nvCxnSpPr>
        <p:spPr>
          <a:xfrm>
            <a:off x="5012248" y="4194639"/>
            <a:ext cx="201510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lèche courbée vers la gauche 8"/>
          <p:cNvSpPr/>
          <p:nvPr/>
        </p:nvSpPr>
        <p:spPr>
          <a:xfrm flipV="1">
            <a:off x="7393207" y="3929448"/>
            <a:ext cx="219124" cy="365823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7221562" y="4353829"/>
            <a:ext cx="1579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From</a:t>
            </a:r>
            <a:r>
              <a:rPr lang="fr-FR" b="1" dirty="0"/>
              <a:t> a priori</a:t>
            </a:r>
          </a:p>
          <a:p>
            <a:r>
              <a:rPr lang="fr-FR" b="1" dirty="0"/>
              <a:t>To a posteriori</a:t>
            </a:r>
          </a:p>
        </p:txBody>
      </p:sp>
      <p:pic>
        <p:nvPicPr>
          <p:cNvPr id="58" name="Image 57" descr="atiam2013_ml_c1 (glissé(e)s).pdf">
            <a:extLst>
              <a:ext uri="{FF2B5EF4-FFF2-40B4-BE49-F238E27FC236}">
                <a16:creationId xmlns:a16="http://schemas.microsoft.com/office/drawing/2014/main" id="{AE11D048-4926-3C4E-B4A6-44CF55E15C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23" t="82356" r="10256" b="15412"/>
          <a:stretch/>
        </p:blipFill>
        <p:spPr>
          <a:xfrm>
            <a:off x="7088629" y="3995117"/>
            <a:ext cx="283309" cy="365956"/>
          </a:xfrm>
          <a:prstGeom prst="rect">
            <a:avLst/>
          </a:prstGeom>
        </p:spPr>
      </p:pic>
      <p:pic>
        <p:nvPicPr>
          <p:cNvPr id="79" name="Image 78" descr="atiam2013_ml_c1 (glissé(e)s)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23" t="82356" r="10256" b="15412"/>
          <a:stretch/>
        </p:blipFill>
        <p:spPr>
          <a:xfrm>
            <a:off x="7090515" y="3815859"/>
            <a:ext cx="283309" cy="365956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B55FF8D2-B052-7340-8033-530FFA9146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674" y="1057301"/>
            <a:ext cx="2182735" cy="174618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907437" y="2355780"/>
            <a:ext cx="830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Class 0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907437" y="1143620"/>
            <a:ext cx="830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Class 1</a:t>
            </a:r>
          </a:p>
        </p:txBody>
      </p:sp>
      <p:cxnSp>
        <p:nvCxnSpPr>
          <p:cNvPr id="74" name="Connecteur droit 73"/>
          <p:cNvCxnSpPr/>
          <p:nvPr/>
        </p:nvCxnSpPr>
        <p:spPr>
          <a:xfrm>
            <a:off x="1857737" y="1930395"/>
            <a:ext cx="201510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Image 76" descr="atiam2013_ml_c1 (glissé(e)s)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23" t="82356" r="10256" b="15412"/>
          <a:stretch/>
        </p:blipFill>
        <p:spPr>
          <a:xfrm>
            <a:off x="3640909" y="2031186"/>
            <a:ext cx="283309" cy="365956"/>
          </a:xfrm>
          <a:prstGeom prst="rect">
            <a:avLst/>
          </a:prstGeom>
        </p:spPr>
      </p:pic>
      <p:sp>
        <p:nvSpPr>
          <p:cNvPr id="28" name="Flèche vers la droite 27">
            <a:extLst>
              <a:ext uri="{FF2B5EF4-FFF2-40B4-BE49-F238E27FC236}">
                <a16:creationId xmlns:a16="http://schemas.microsoft.com/office/drawing/2014/main" id="{47CADCF1-D673-8C4C-AB28-6E907836A822}"/>
              </a:ext>
            </a:extLst>
          </p:cNvPr>
          <p:cNvSpPr/>
          <p:nvPr/>
        </p:nvSpPr>
        <p:spPr>
          <a:xfrm>
            <a:off x="4244773" y="1731249"/>
            <a:ext cx="601441" cy="36595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477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7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3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7" grpId="0"/>
      <p:bldP spid="9" grpId="0" animBg="1"/>
      <p:bldP spid="18" grpId="0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08A1D925-79E0-BC4B-AD4B-83DFAE6AF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36362" y="1026189"/>
            <a:ext cx="3539906" cy="166860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CF0FC54-9D08-934E-94BF-1316027AC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136" y="919066"/>
            <a:ext cx="2485282" cy="1988226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FE797582-92D6-E74A-9D44-F3F4C3E18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674" y="1057301"/>
            <a:ext cx="2182735" cy="174618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31916B53-1010-AD43-8840-DF63E75FFC8A}"/>
              </a:ext>
            </a:extLst>
          </p:cNvPr>
          <p:cNvSpPr txBox="1"/>
          <p:nvPr/>
        </p:nvSpPr>
        <p:spPr>
          <a:xfrm>
            <a:off x="907437" y="2355780"/>
            <a:ext cx="830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Class 0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505F0AE-8CBA-DC49-806B-BDF8F9BBB7B2}"/>
              </a:ext>
            </a:extLst>
          </p:cNvPr>
          <p:cNvSpPr txBox="1"/>
          <p:nvPr/>
        </p:nvSpPr>
        <p:spPr>
          <a:xfrm>
            <a:off x="907437" y="1143620"/>
            <a:ext cx="830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Class 1</a:t>
            </a:r>
          </a:p>
        </p:txBody>
      </p:sp>
      <p:sp>
        <p:nvSpPr>
          <p:cNvPr id="26" name="Flèche vers la droite 25">
            <a:extLst>
              <a:ext uri="{FF2B5EF4-FFF2-40B4-BE49-F238E27FC236}">
                <a16:creationId xmlns:a16="http://schemas.microsoft.com/office/drawing/2014/main" id="{9EA9BD1B-9F93-FE4B-B73B-230DFB7378A3}"/>
              </a:ext>
            </a:extLst>
          </p:cNvPr>
          <p:cNvSpPr/>
          <p:nvPr/>
        </p:nvSpPr>
        <p:spPr>
          <a:xfrm>
            <a:off x="4244773" y="1731249"/>
            <a:ext cx="601441" cy="36595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66202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err="1"/>
              <a:t>Bayesian</a:t>
            </a:r>
            <a:r>
              <a:rPr lang="fr-FR" dirty="0"/>
              <a:t> </a:t>
            </a:r>
            <a:r>
              <a:rPr lang="fr-FR" dirty="0" err="1"/>
              <a:t>inference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13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7" descr="atiam2013_ml_c1 (glissé(e)s).pd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64" t="62046" r="20795" b="33243"/>
          <a:stretch/>
        </p:blipFill>
        <p:spPr>
          <a:xfrm>
            <a:off x="3235166" y="2744914"/>
            <a:ext cx="2584444" cy="772275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 flipH="1">
            <a:off x="741825" y="3536834"/>
            <a:ext cx="72027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400" b="1" dirty="0" err="1"/>
              <a:t>What</a:t>
            </a:r>
            <a:r>
              <a:rPr lang="fr-FR" sz="2400" b="1" dirty="0"/>
              <a:t> do </a:t>
            </a:r>
            <a:r>
              <a:rPr lang="fr-FR" sz="2400" b="1" dirty="0" err="1"/>
              <a:t>we</a:t>
            </a:r>
            <a:r>
              <a:rPr lang="fr-FR" sz="2400" b="1" dirty="0"/>
              <a:t> </a:t>
            </a:r>
            <a:r>
              <a:rPr lang="fr-FR" sz="2400" b="1" dirty="0" err="1"/>
              <a:t>need</a:t>
            </a:r>
            <a:r>
              <a:rPr lang="fr-FR" sz="2400" b="1" dirty="0"/>
              <a:t> </a:t>
            </a:r>
            <a:r>
              <a:rPr lang="fr-FR" sz="2400" dirty="0"/>
              <a:t>to </a:t>
            </a:r>
            <a:r>
              <a:rPr lang="fr-FR" sz="2400" dirty="0" err="1"/>
              <a:t>lay</a:t>
            </a:r>
            <a:r>
              <a:rPr lang="fr-FR" sz="2400" dirty="0"/>
              <a:t> a </a:t>
            </a:r>
            <a:r>
              <a:rPr lang="fr-FR" sz="2400" dirty="0" err="1"/>
              <a:t>Bayesian</a:t>
            </a:r>
            <a:r>
              <a:rPr lang="fr-FR" sz="2400" dirty="0"/>
              <a:t> </a:t>
            </a:r>
            <a:r>
              <a:rPr lang="fr-FR" sz="2400" dirty="0" err="1"/>
              <a:t>inference</a:t>
            </a:r>
            <a:r>
              <a:rPr lang="fr-FR" sz="2400" dirty="0"/>
              <a:t> ?</a:t>
            </a:r>
          </a:p>
          <a:p>
            <a:pPr marL="800100" lvl="1" indent="-342900">
              <a:buFont typeface="Arial"/>
              <a:buChar char="•"/>
            </a:pPr>
            <a:r>
              <a:rPr lang="fr-FR" sz="2400" dirty="0">
                <a:solidFill>
                  <a:srgbClr val="FF0000"/>
                </a:solidFill>
              </a:rPr>
              <a:t>(A priori) </a:t>
            </a:r>
            <a:r>
              <a:rPr lang="fr-FR" sz="2400" b="1" dirty="0">
                <a:solidFill>
                  <a:srgbClr val="FF0000"/>
                </a:solidFill>
              </a:rPr>
              <a:t>class </a:t>
            </a:r>
            <a:r>
              <a:rPr lang="fr-FR" sz="2400" b="1" dirty="0" err="1">
                <a:solidFill>
                  <a:srgbClr val="FF0000"/>
                </a:solidFill>
              </a:rPr>
              <a:t>probabilities</a:t>
            </a:r>
            <a:endParaRPr lang="fr-FR" sz="2400" b="1" dirty="0">
              <a:solidFill>
                <a:srgbClr val="FF0000"/>
              </a:solidFill>
            </a:endParaRPr>
          </a:p>
          <a:p>
            <a:pPr lvl="1"/>
            <a:r>
              <a:rPr lang="fr-FR" dirty="0" err="1">
                <a:solidFill>
                  <a:srgbClr val="000000"/>
                </a:solidFill>
              </a:rPr>
              <a:t>Without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other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knowledge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b="1" dirty="0">
                <a:solidFill>
                  <a:srgbClr val="000000"/>
                </a:solidFill>
              </a:rPr>
              <a:t>an </a:t>
            </a:r>
            <a:r>
              <a:rPr lang="fr-FR" b="1" dirty="0" err="1">
                <a:solidFill>
                  <a:srgbClr val="000000"/>
                </a:solidFill>
              </a:rPr>
              <a:t>equal</a:t>
            </a:r>
            <a:r>
              <a:rPr lang="fr-FR" b="1" dirty="0">
                <a:solidFill>
                  <a:srgbClr val="000000"/>
                </a:solidFill>
              </a:rPr>
              <a:t> </a:t>
            </a:r>
            <a:r>
              <a:rPr lang="fr-FR" b="1" dirty="0" err="1">
                <a:solidFill>
                  <a:srgbClr val="000000"/>
                </a:solidFill>
              </a:rPr>
              <a:t>belief</a:t>
            </a:r>
            <a:endParaRPr lang="fr-FR" b="1" dirty="0">
              <a:solidFill>
                <a:srgbClr val="000000"/>
              </a:solidFill>
            </a:endParaRPr>
          </a:p>
          <a:p>
            <a:pPr marL="800100" lvl="1" indent="-342900">
              <a:buFont typeface="Arial"/>
              <a:buChar char="•"/>
            </a:pPr>
            <a:r>
              <a:rPr lang="fr-FR" sz="2400" b="1" dirty="0">
                <a:solidFill>
                  <a:srgbClr val="FF0000"/>
                </a:solidFill>
              </a:rPr>
              <a:t>Class-</a:t>
            </a:r>
            <a:r>
              <a:rPr lang="fr-FR" sz="2400" b="1" dirty="0" err="1">
                <a:solidFill>
                  <a:srgbClr val="FF0000"/>
                </a:solidFill>
              </a:rPr>
              <a:t>conditionnal</a:t>
            </a:r>
            <a:r>
              <a:rPr lang="fr-FR" sz="2400" b="1" dirty="0">
                <a:solidFill>
                  <a:srgbClr val="FF0000"/>
                </a:solidFill>
              </a:rPr>
              <a:t> </a:t>
            </a:r>
            <a:r>
              <a:rPr lang="fr-FR" sz="2400" b="1" dirty="0" err="1">
                <a:solidFill>
                  <a:srgbClr val="FF0000"/>
                </a:solidFill>
              </a:rPr>
              <a:t>probabilities</a:t>
            </a:r>
            <a:endParaRPr lang="fr-FR" sz="2400" b="1" dirty="0">
              <a:solidFill>
                <a:srgbClr val="FF0000"/>
              </a:solidFill>
            </a:endParaRPr>
          </a:p>
          <a:p>
            <a:pPr lvl="1"/>
            <a:r>
              <a:rPr lang="fr-FR" dirty="0" err="1">
                <a:solidFill>
                  <a:srgbClr val="000000"/>
                </a:solidFill>
              </a:rPr>
              <a:t>Here</a:t>
            </a:r>
            <a:r>
              <a:rPr lang="fr-FR" dirty="0">
                <a:solidFill>
                  <a:srgbClr val="000000"/>
                </a:solidFill>
              </a:rPr>
              <a:t> the class </a:t>
            </a:r>
            <a:r>
              <a:rPr lang="fr-FR" dirty="0" err="1">
                <a:solidFill>
                  <a:srgbClr val="000000"/>
                </a:solidFill>
              </a:rPr>
              <a:t>depends</a:t>
            </a:r>
            <a:r>
              <a:rPr lang="fr-FR" dirty="0">
                <a:solidFill>
                  <a:srgbClr val="000000"/>
                </a:solidFill>
              </a:rPr>
              <a:t> on </a:t>
            </a:r>
            <a:r>
              <a:rPr lang="fr-FR" b="1" dirty="0">
                <a:solidFill>
                  <a:srgbClr val="000000"/>
                </a:solidFill>
              </a:rPr>
              <a:t>the noise </a:t>
            </a:r>
            <a:r>
              <a:rPr lang="fr-FR" b="1" dirty="0" err="1">
                <a:solidFill>
                  <a:srgbClr val="000000"/>
                </a:solidFill>
              </a:rPr>
              <a:t>added</a:t>
            </a:r>
            <a:r>
              <a:rPr lang="fr-FR" b="1" dirty="0">
                <a:solidFill>
                  <a:srgbClr val="000000"/>
                </a:solidFill>
              </a:rPr>
              <a:t> by the </a:t>
            </a:r>
            <a:r>
              <a:rPr lang="fr-FR" b="1" dirty="0" err="1">
                <a:solidFill>
                  <a:srgbClr val="000000"/>
                </a:solidFill>
              </a:rPr>
              <a:t>channel</a:t>
            </a:r>
            <a:endParaRPr lang="fr-FR" b="1" dirty="0">
              <a:solidFill>
                <a:srgbClr val="000000"/>
              </a:solidFill>
            </a:endParaRPr>
          </a:p>
          <a:p>
            <a:pPr lvl="1"/>
            <a:r>
              <a:rPr lang="fr-FR" dirty="0">
                <a:solidFill>
                  <a:srgbClr val="000000"/>
                </a:solidFill>
              </a:rPr>
              <a:t>By the central </a:t>
            </a:r>
            <a:r>
              <a:rPr lang="fr-FR" dirty="0" err="1">
                <a:solidFill>
                  <a:srgbClr val="000000"/>
                </a:solidFill>
              </a:rPr>
              <a:t>limit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theorem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we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can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b="1" dirty="0">
                <a:solidFill>
                  <a:srgbClr val="FF0000"/>
                </a:solidFill>
              </a:rPr>
              <a:t>assume </a:t>
            </a:r>
            <a:r>
              <a:rPr lang="fr-FR" b="1" dirty="0" err="1">
                <a:solidFill>
                  <a:srgbClr val="FF0000"/>
                </a:solidFill>
              </a:rPr>
              <a:t>that</a:t>
            </a:r>
            <a:r>
              <a:rPr lang="fr-FR" b="1" dirty="0">
                <a:solidFill>
                  <a:srgbClr val="FF0000"/>
                </a:solidFill>
              </a:rPr>
              <a:t> noise </a:t>
            </a:r>
            <a:r>
              <a:rPr lang="fr-FR" b="1" dirty="0" err="1">
                <a:solidFill>
                  <a:srgbClr val="FF0000"/>
                </a:solidFill>
              </a:rPr>
              <a:t>is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Gaussian</a:t>
            </a:r>
            <a:endParaRPr lang="fr-FR" dirty="0">
              <a:solidFill>
                <a:srgbClr val="FF0000"/>
              </a:solidFill>
            </a:endParaRPr>
          </a:p>
        </p:txBody>
      </p:sp>
      <p:cxnSp>
        <p:nvCxnSpPr>
          <p:cNvPr id="22" name="Connecteur droit 21"/>
          <p:cNvCxnSpPr/>
          <p:nvPr/>
        </p:nvCxnSpPr>
        <p:spPr>
          <a:xfrm>
            <a:off x="7119492" y="1490120"/>
            <a:ext cx="119283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/>
          <p:cNvCxnSpPr/>
          <p:nvPr/>
        </p:nvCxnSpPr>
        <p:spPr>
          <a:xfrm>
            <a:off x="7017667" y="2319568"/>
            <a:ext cx="14663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151DFF91-C507-0944-8559-EE77A3FEC5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1872" y="4124087"/>
            <a:ext cx="2977010" cy="36258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28B5BA7-AC95-B544-AF00-7237800730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6913" y="5696984"/>
            <a:ext cx="1870173" cy="39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8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 35">
            <a:extLst>
              <a:ext uri="{FF2B5EF4-FFF2-40B4-BE49-F238E27FC236}">
                <a16:creationId xmlns:a16="http://schemas.microsoft.com/office/drawing/2014/main" id="{BE3C8B8C-56BB-F243-9B41-07A740207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742" y="3066982"/>
            <a:ext cx="2752827" cy="322596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E421BC44-E6C4-6544-ADBF-05DE6D573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402" y="3535396"/>
            <a:ext cx="2752827" cy="32259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A613F2A-0342-264E-8F18-887365B38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661" y="3936003"/>
            <a:ext cx="3897693" cy="2020097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66202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err="1"/>
              <a:t>Bayesian</a:t>
            </a:r>
            <a:r>
              <a:rPr lang="fr-FR" dirty="0"/>
              <a:t> </a:t>
            </a:r>
            <a:r>
              <a:rPr lang="fr-FR" dirty="0" err="1"/>
              <a:t>inference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14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 2" descr="atiam2013_ml_c1 (glissé(e)s).pd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00" t="27843" r="14594" b="66846"/>
          <a:stretch/>
        </p:blipFill>
        <p:spPr>
          <a:xfrm>
            <a:off x="1691271" y="1856655"/>
            <a:ext cx="5714474" cy="824612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48919" y="1148769"/>
            <a:ext cx="64684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2000" b="1" dirty="0" err="1"/>
              <a:t>Gaussian</a:t>
            </a:r>
            <a:r>
              <a:rPr lang="fr-FR" sz="2000" b="1" dirty="0"/>
              <a:t> </a:t>
            </a:r>
            <a:r>
              <a:rPr lang="fr-FR" sz="2000" b="1" dirty="0" err="1"/>
              <a:t>probability</a:t>
            </a:r>
            <a:r>
              <a:rPr lang="fr-FR" sz="2000" b="1" dirty="0"/>
              <a:t> </a:t>
            </a:r>
            <a:r>
              <a:rPr lang="fr-FR" sz="2000" b="1" dirty="0" err="1"/>
              <a:t>density</a:t>
            </a:r>
            <a:r>
              <a:rPr lang="fr-FR" sz="2000" b="1" dirty="0"/>
              <a:t> </a:t>
            </a:r>
            <a:r>
              <a:rPr lang="fr-FR" sz="2000" dirty="0" err="1"/>
              <a:t>function</a:t>
            </a:r>
            <a:r>
              <a:rPr lang="fr-FR" sz="2000" dirty="0"/>
              <a:t> </a:t>
            </a:r>
          </a:p>
          <a:p>
            <a:pPr marL="285750" indent="-285750">
              <a:buFont typeface="Arial"/>
              <a:buChar char="•"/>
            </a:pPr>
            <a:r>
              <a:rPr lang="fr-FR" sz="2000" dirty="0" err="1"/>
              <a:t>Since</a:t>
            </a:r>
            <a:r>
              <a:rPr lang="fr-FR" sz="2000" dirty="0"/>
              <a:t> </a:t>
            </a:r>
            <a:r>
              <a:rPr lang="fr-FR" sz="2000" dirty="0" err="1"/>
              <a:t>we</a:t>
            </a:r>
            <a:r>
              <a:rPr lang="fr-FR" sz="2000" dirty="0"/>
              <a:t> </a:t>
            </a:r>
            <a:r>
              <a:rPr lang="fr-FR" sz="2000" dirty="0" err="1"/>
              <a:t>assumed</a:t>
            </a:r>
            <a:r>
              <a:rPr lang="fr-FR" sz="2000" dirty="0"/>
              <a:t> </a:t>
            </a:r>
            <a:r>
              <a:rPr lang="fr-FR" sz="2000" dirty="0" err="1"/>
              <a:t>that</a:t>
            </a:r>
            <a:r>
              <a:rPr lang="fr-FR" sz="2000" dirty="0"/>
              <a:t> the noise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Gaussian</a:t>
            </a:r>
            <a:r>
              <a:rPr lang="fr-FR" sz="2000" dirty="0"/>
              <a:t> and </a:t>
            </a:r>
            <a:r>
              <a:rPr lang="fr-FR" sz="2000" b="1" dirty="0"/>
              <a:t>additive</a:t>
            </a:r>
            <a:endParaRPr lang="fr-FR" sz="2000" dirty="0"/>
          </a:p>
        </p:txBody>
      </p:sp>
      <p:sp>
        <p:nvSpPr>
          <p:cNvPr id="10" name="ZoneTexte 9"/>
          <p:cNvSpPr txBox="1"/>
          <p:nvPr/>
        </p:nvSpPr>
        <p:spPr>
          <a:xfrm>
            <a:off x="644384" y="2599394"/>
            <a:ext cx="5993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2000" dirty="0"/>
              <a:t>So X corresponds to the input (Y) plus </a:t>
            </a:r>
            <a:r>
              <a:rPr lang="fr-FR" sz="2000" dirty="0" err="1"/>
              <a:t>Gaussian</a:t>
            </a:r>
            <a:r>
              <a:rPr lang="fr-FR" sz="2000" dirty="0"/>
              <a:t> noise</a:t>
            </a:r>
          </a:p>
        </p:txBody>
      </p:sp>
      <p:sp>
        <p:nvSpPr>
          <p:cNvPr id="13" name="Ellipse 12"/>
          <p:cNvSpPr/>
          <p:nvPr/>
        </p:nvSpPr>
        <p:spPr>
          <a:xfrm>
            <a:off x="4017777" y="5645987"/>
            <a:ext cx="320776" cy="310113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4816086" y="5658416"/>
            <a:ext cx="312671" cy="302278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5455602" y="3119613"/>
            <a:ext cx="298584" cy="288659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5461753" y="3553721"/>
            <a:ext cx="312671" cy="302278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Multiplication 22"/>
          <p:cNvSpPr/>
          <p:nvPr/>
        </p:nvSpPr>
        <p:spPr>
          <a:xfrm>
            <a:off x="5337777" y="2977797"/>
            <a:ext cx="573069" cy="547435"/>
          </a:xfrm>
          <a:prstGeom prst="mathMultiply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Multiplication 23"/>
          <p:cNvSpPr/>
          <p:nvPr/>
        </p:nvSpPr>
        <p:spPr>
          <a:xfrm>
            <a:off x="5336637" y="3419222"/>
            <a:ext cx="573069" cy="547435"/>
          </a:xfrm>
          <a:prstGeom prst="mathMultiply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Multiplication 24"/>
          <p:cNvSpPr/>
          <p:nvPr/>
        </p:nvSpPr>
        <p:spPr>
          <a:xfrm>
            <a:off x="3895616" y="5531251"/>
            <a:ext cx="573069" cy="547435"/>
          </a:xfrm>
          <a:prstGeom prst="mathMultiply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Multiplication 25"/>
          <p:cNvSpPr/>
          <p:nvPr/>
        </p:nvSpPr>
        <p:spPr>
          <a:xfrm>
            <a:off x="4700217" y="5531251"/>
            <a:ext cx="573069" cy="547435"/>
          </a:xfrm>
          <a:prstGeom prst="mathMultiply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/>
          <p:cNvSpPr txBox="1"/>
          <p:nvPr/>
        </p:nvSpPr>
        <p:spPr>
          <a:xfrm>
            <a:off x="6760072" y="4451598"/>
            <a:ext cx="1230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Real-world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460293" y="3135828"/>
            <a:ext cx="196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 err="1"/>
              <a:t>Probability</a:t>
            </a:r>
            <a:r>
              <a:rPr lang="fr-FR" b="1" dirty="0"/>
              <a:t> of input </a:t>
            </a:r>
            <a:r>
              <a:rPr lang="fr-FR" b="1" dirty="0" err="1"/>
              <a:t>given</a:t>
            </a:r>
            <a:r>
              <a:rPr lang="fr-FR" b="1" dirty="0"/>
              <a:t> classes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516319" y="3536445"/>
            <a:ext cx="830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Class 1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2519144" y="3065021"/>
            <a:ext cx="830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Class 0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8C825477-EC43-1C49-8436-9EB1CA0A1C09}"/>
              </a:ext>
            </a:extLst>
          </p:cNvPr>
          <p:cNvCxnSpPr>
            <a:cxnSpLocks/>
          </p:cNvCxnSpPr>
          <p:nvPr/>
        </p:nvCxnSpPr>
        <p:spPr>
          <a:xfrm flipH="1">
            <a:off x="4581053" y="4200808"/>
            <a:ext cx="18106" cy="215554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B5BDFB3D-C529-B94B-AE47-BACFE850464A}"/>
              </a:ext>
            </a:extLst>
          </p:cNvPr>
          <p:cNvCxnSpPr/>
          <p:nvPr/>
        </p:nvCxnSpPr>
        <p:spPr>
          <a:xfrm flipH="1">
            <a:off x="3641358" y="6174463"/>
            <a:ext cx="827327" cy="0"/>
          </a:xfrm>
          <a:prstGeom prst="straightConnector1">
            <a:avLst/>
          </a:prstGeom>
          <a:ln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80D8F048-483C-4441-BFE2-1263A7522FF4}"/>
              </a:ext>
            </a:extLst>
          </p:cNvPr>
          <p:cNvCxnSpPr>
            <a:cxnSpLocks/>
          </p:cNvCxnSpPr>
          <p:nvPr/>
        </p:nvCxnSpPr>
        <p:spPr>
          <a:xfrm>
            <a:off x="4704838" y="6174463"/>
            <a:ext cx="761016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B8BC0F36-9D1C-6741-B568-E5C62BE0C349}"/>
              </a:ext>
            </a:extLst>
          </p:cNvPr>
          <p:cNvSpPr txBox="1"/>
          <p:nvPr/>
        </p:nvSpPr>
        <p:spPr>
          <a:xfrm>
            <a:off x="2872842" y="5981775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>
                <a:solidFill>
                  <a:schemeClr val="accent1"/>
                </a:solidFill>
              </a:rPr>
              <a:t>Pick</a:t>
            </a:r>
            <a:r>
              <a:rPr lang="fr-FR" b="1" dirty="0">
                <a:solidFill>
                  <a:schemeClr val="accent1"/>
                </a:solidFill>
              </a:rPr>
              <a:t> 0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8696ACE0-AB7C-8A48-8D6B-FC6F39B793DC}"/>
              </a:ext>
            </a:extLst>
          </p:cNvPr>
          <p:cNvSpPr txBox="1"/>
          <p:nvPr/>
        </p:nvSpPr>
        <p:spPr>
          <a:xfrm>
            <a:off x="5483960" y="5971559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>
                <a:solidFill>
                  <a:srgbClr val="FF0000"/>
                </a:solidFill>
              </a:rPr>
              <a:t>Pick</a:t>
            </a:r>
            <a:r>
              <a:rPr lang="fr-FR" b="1" dirty="0">
                <a:solidFill>
                  <a:srgbClr val="FF0000"/>
                </a:solidFill>
              </a:rPr>
              <a:t> 1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98205FCA-DB0B-DB4F-AF7C-3F631905EE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3735" y="1082792"/>
            <a:ext cx="3952840" cy="564691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72DD0D6B-83D4-1842-968C-03E911A5A4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9779" y="3270651"/>
            <a:ext cx="2460339" cy="299657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CDA5093B-AA6D-E348-A75B-C07183DBBB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9779" y="4856121"/>
            <a:ext cx="2405405" cy="266608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5E078360-3C2B-DD42-9666-192E4D2956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19779" y="5186625"/>
            <a:ext cx="2405405" cy="26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090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/>
      <p:bldP spid="30" grpId="0"/>
      <p:bldP spid="31" grpId="0"/>
      <p:bldP spid="32" grpId="0"/>
      <p:bldP spid="37" grpId="0"/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66202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err="1"/>
              <a:t>Bayesian</a:t>
            </a:r>
            <a:r>
              <a:rPr lang="fr-FR" dirty="0"/>
              <a:t> </a:t>
            </a:r>
            <a:r>
              <a:rPr lang="fr-FR" dirty="0" err="1"/>
              <a:t>inference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15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 descr="atiam2013_ml_c1 (glissé(e)s)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18" t="25095" r="15595" b="59697"/>
          <a:stretch/>
        </p:blipFill>
        <p:spPr>
          <a:xfrm>
            <a:off x="2885109" y="4138527"/>
            <a:ext cx="4114505" cy="224604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674310" y="1107281"/>
            <a:ext cx="3736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happens</a:t>
            </a:r>
            <a:r>
              <a:rPr lang="fr-FR" dirty="0"/>
              <a:t> for the </a:t>
            </a:r>
            <a:r>
              <a:rPr lang="fr-FR" dirty="0" err="1"/>
              <a:t>general</a:t>
            </a:r>
            <a:r>
              <a:rPr lang="fr-FR" dirty="0"/>
              <a:t> case</a:t>
            </a:r>
            <a:endParaRPr lang="fr-FR" b="1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5996083" y="1458104"/>
            <a:ext cx="229900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8325522" y="1436589"/>
            <a:ext cx="229900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674310" y="1589024"/>
            <a:ext cx="7494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dirty="0"/>
              <a:t>To </a:t>
            </a:r>
            <a:r>
              <a:rPr lang="fr-FR" dirty="0" err="1"/>
              <a:t>compute</a:t>
            </a:r>
            <a:r>
              <a:rPr lang="fr-FR" dirty="0"/>
              <a:t> the </a:t>
            </a:r>
            <a:r>
              <a:rPr lang="fr-FR" dirty="0" err="1"/>
              <a:t>Bayesian</a:t>
            </a:r>
            <a:r>
              <a:rPr lang="fr-FR" dirty="0"/>
              <a:t> </a:t>
            </a:r>
            <a:r>
              <a:rPr lang="fr-FR" dirty="0" err="1"/>
              <a:t>Decision</a:t>
            </a:r>
            <a:r>
              <a:rPr lang="fr-FR" dirty="0"/>
              <a:t> </a:t>
            </a:r>
            <a:r>
              <a:rPr lang="fr-FR" dirty="0" err="1"/>
              <a:t>Rule</a:t>
            </a:r>
            <a:r>
              <a:rPr lang="fr-FR" dirty="0"/>
              <a:t> (BDR),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use </a:t>
            </a:r>
            <a:r>
              <a:rPr lang="fr-FR" b="1" dirty="0"/>
              <a:t>log </a:t>
            </a:r>
            <a:r>
              <a:rPr lang="fr-FR" b="1" dirty="0" err="1"/>
              <a:t>probabilities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7456" y="2485936"/>
            <a:ext cx="5288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dirty="0"/>
              <a:t>And note </a:t>
            </a:r>
            <a:r>
              <a:rPr lang="fr-FR" dirty="0" err="1"/>
              <a:t>that</a:t>
            </a:r>
            <a:r>
              <a:rPr lang="fr-FR" dirty="0"/>
              <a:t> the </a:t>
            </a:r>
            <a:r>
              <a:rPr lang="fr-FR" dirty="0" err="1"/>
              <a:t>priors</a:t>
            </a:r>
            <a:r>
              <a:rPr lang="fr-FR" dirty="0"/>
              <a:t> are </a:t>
            </a:r>
            <a:r>
              <a:rPr lang="fr-FR" dirty="0" err="1"/>
              <a:t>equal</a:t>
            </a:r>
            <a:r>
              <a:rPr lang="fr-FR" dirty="0"/>
              <a:t> for </a:t>
            </a:r>
            <a:r>
              <a:rPr lang="fr-FR" dirty="0" err="1"/>
              <a:t>everybody</a:t>
            </a:r>
            <a:r>
              <a:rPr lang="fr-FR" dirty="0"/>
              <a:t> </a:t>
            </a:r>
            <a:r>
              <a:rPr lang="fr-FR" dirty="0" err="1"/>
              <a:t>so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736936" y="3296880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dirty="0"/>
              <a:t>If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develop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equation</a:t>
            </a:r>
            <a:endParaRPr lang="fr-FR" dirty="0"/>
          </a:p>
        </p:txBody>
      </p:sp>
      <p:pic>
        <p:nvPicPr>
          <p:cNvPr id="18" name="Image 17" descr="atiam2013_ml_c1 (glissé(e)s).pdf">
            <a:extLst>
              <a:ext uri="{FF2B5EF4-FFF2-40B4-BE49-F238E27FC236}">
                <a16:creationId xmlns:a16="http://schemas.microsoft.com/office/drawing/2014/main" id="{DDD0D5A5-FD86-8B46-B0D1-C175C00681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82" t="25168" r="-35569" b="69383"/>
          <a:stretch/>
        </p:blipFill>
        <p:spPr>
          <a:xfrm>
            <a:off x="2890966" y="4138528"/>
            <a:ext cx="4114505" cy="804664"/>
          </a:xfrm>
          <a:prstGeom prst="rect">
            <a:avLst/>
          </a:prstGeom>
        </p:spPr>
      </p:pic>
      <p:pic>
        <p:nvPicPr>
          <p:cNvPr id="19" name="Image 18" descr="atiam2013_ml_c1 (glissé(e)s).pdf">
            <a:extLst>
              <a:ext uri="{FF2B5EF4-FFF2-40B4-BE49-F238E27FC236}">
                <a16:creationId xmlns:a16="http://schemas.microsoft.com/office/drawing/2014/main" id="{95785AFB-4C94-CA46-ADA0-7024AFBECC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18" t="25102" r="15595" b="64606"/>
          <a:stretch/>
        </p:blipFill>
        <p:spPr>
          <a:xfrm>
            <a:off x="2888305" y="4138528"/>
            <a:ext cx="4114505" cy="1519888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C99CA982-35DA-0A41-85BB-02582E9C2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5447" y="1163787"/>
            <a:ext cx="2186732" cy="24237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FD3E3E91-3B4F-8049-9E0E-6F6D239112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9863" y="1143730"/>
            <a:ext cx="2186732" cy="24237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4EE0F2F-4188-8F49-B2B4-A5ADE93DE1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9911" y="2031672"/>
            <a:ext cx="4833935" cy="481028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D16EAAE4-ED4D-A449-98BC-8C31290196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5109" y="2958061"/>
            <a:ext cx="3217366" cy="45737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45520F4D-7757-5540-9950-1C2FC0B998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4302" y="3833451"/>
            <a:ext cx="2658980" cy="37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5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 descr="atiam2013_ml_c1 (glissé(e)s).pdf">
            <a:extLst>
              <a:ext uri="{FF2B5EF4-FFF2-40B4-BE49-F238E27FC236}">
                <a16:creationId xmlns:a16="http://schemas.microsoft.com/office/drawing/2014/main" id="{C497D055-EBF5-3848-902F-1BF3A9DFE8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7" t="59046" r="65828" b="29216"/>
          <a:stretch/>
        </p:blipFill>
        <p:spPr>
          <a:xfrm>
            <a:off x="2929466" y="1509497"/>
            <a:ext cx="3175000" cy="1905001"/>
          </a:xfrm>
          <a:prstGeom prst="rect">
            <a:avLst/>
          </a:prstGeom>
        </p:spPr>
      </p:pic>
      <p:pic>
        <p:nvPicPr>
          <p:cNvPr id="14" name="Image 13" descr="atiam2013_ml_c1 (glissé(e)s).pdf">
            <a:extLst>
              <a:ext uri="{FF2B5EF4-FFF2-40B4-BE49-F238E27FC236}">
                <a16:creationId xmlns:a16="http://schemas.microsoft.com/office/drawing/2014/main" id="{06DA727D-F8EB-A747-8518-582E275B83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7" t="59046" r="65828" b="33085"/>
          <a:stretch/>
        </p:blipFill>
        <p:spPr>
          <a:xfrm>
            <a:off x="2930182" y="1509431"/>
            <a:ext cx="3175000" cy="1276988"/>
          </a:xfrm>
          <a:prstGeom prst="rect">
            <a:avLst/>
          </a:prstGeom>
        </p:spPr>
      </p:pic>
      <p:pic>
        <p:nvPicPr>
          <p:cNvPr id="8" name="Image 7" descr="atiam2013_ml_c1 (glissé(e)s)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7" t="59046" r="65828" b="36605"/>
          <a:stretch/>
        </p:blipFill>
        <p:spPr>
          <a:xfrm>
            <a:off x="2929466" y="1512389"/>
            <a:ext cx="3175000" cy="70588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66202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err="1"/>
              <a:t>Bayesian</a:t>
            </a:r>
            <a:r>
              <a:rPr lang="fr-FR" dirty="0"/>
              <a:t> </a:t>
            </a:r>
            <a:r>
              <a:rPr lang="fr-FR" dirty="0" err="1"/>
              <a:t>decision</a:t>
            </a:r>
            <a:r>
              <a:rPr lang="fr-FR" dirty="0"/>
              <a:t> </a:t>
            </a:r>
            <a:r>
              <a:rPr lang="fr-FR" dirty="0" err="1"/>
              <a:t>theory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16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 descr="atiam2013_ml_c1 (glissé(e)s)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8" t="74759" r="65374" b="19433"/>
          <a:stretch/>
        </p:blipFill>
        <p:spPr>
          <a:xfrm>
            <a:off x="1989667" y="3866447"/>
            <a:ext cx="2906889" cy="942623"/>
          </a:xfrm>
          <a:prstGeom prst="rect">
            <a:avLst/>
          </a:prstGeom>
        </p:spPr>
      </p:pic>
      <p:pic>
        <p:nvPicPr>
          <p:cNvPr id="10" name="Image 9" descr="atiam2013_ml_c1 (glissé(e)s)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5" t="81906" r="70783" b="12286"/>
          <a:stretch/>
        </p:blipFill>
        <p:spPr>
          <a:xfrm>
            <a:off x="5225578" y="3880558"/>
            <a:ext cx="1497925" cy="942623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729050" y="1154612"/>
            <a:ext cx="6840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2000" dirty="0"/>
              <a:t>If </a:t>
            </a:r>
            <a:r>
              <a:rPr lang="fr-FR" sz="2000" dirty="0" err="1"/>
              <a:t>we</a:t>
            </a:r>
            <a:r>
              <a:rPr lang="fr-FR" sz="2000" dirty="0"/>
              <a:t> </a:t>
            </a:r>
            <a:r>
              <a:rPr lang="fr-FR" sz="2000" dirty="0" err="1"/>
              <a:t>consider</a:t>
            </a:r>
            <a:r>
              <a:rPr lang="fr-FR" sz="2000" dirty="0"/>
              <a:t> </a:t>
            </a:r>
            <a:r>
              <a:rPr lang="fr-FR" sz="2000" dirty="0" err="1"/>
              <a:t>that</a:t>
            </a:r>
            <a:r>
              <a:rPr lang="fr-FR" sz="2000" dirty="0"/>
              <a:t> </a:t>
            </a:r>
            <a:r>
              <a:rPr lang="fr-FR" sz="2000" dirty="0" err="1"/>
              <a:t>both</a:t>
            </a:r>
            <a:r>
              <a:rPr lang="fr-FR" sz="2000" dirty="0"/>
              <a:t> distributions have the </a:t>
            </a:r>
            <a:r>
              <a:rPr lang="fr-FR" sz="2000" dirty="0" err="1"/>
              <a:t>same</a:t>
            </a:r>
            <a:r>
              <a:rPr lang="fr-FR" sz="2000" dirty="0"/>
              <a:t> variance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729050" y="3353449"/>
            <a:ext cx="3634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2000" dirty="0"/>
              <a:t>So the optimal </a:t>
            </a:r>
            <a:r>
              <a:rPr lang="fr-FR" sz="2000" dirty="0" err="1"/>
              <a:t>decision</a:t>
            </a:r>
            <a:r>
              <a:rPr lang="fr-FR" sz="2000" dirty="0"/>
              <a:t> </a:t>
            </a:r>
            <a:r>
              <a:rPr lang="fr-FR" sz="2000" dirty="0" err="1"/>
              <a:t>will</a:t>
            </a:r>
            <a:r>
              <a:rPr lang="fr-FR" sz="2000" dirty="0"/>
              <a:t> </a:t>
            </a:r>
            <a:r>
              <a:rPr lang="fr-FR" sz="2000" dirty="0" err="1"/>
              <a:t>be</a:t>
            </a:r>
            <a:endParaRPr lang="fr-FR" sz="2000" dirty="0"/>
          </a:p>
        </p:txBody>
      </p:sp>
      <p:sp>
        <p:nvSpPr>
          <p:cNvPr id="12" name="ZoneTexte 11"/>
          <p:cNvSpPr txBox="1"/>
          <p:nvPr/>
        </p:nvSpPr>
        <p:spPr>
          <a:xfrm>
            <a:off x="743161" y="4888738"/>
            <a:ext cx="66992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2000" dirty="0"/>
              <a:t>All </a:t>
            </a:r>
            <a:r>
              <a:rPr lang="fr-FR" sz="2000" dirty="0" err="1"/>
              <a:t>this</a:t>
            </a:r>
            <a:r>
              <a:rPr lang="fr-FR" sz="2000" dirty="0"/>
              <a:t> </a:t>
            </a:r>
            <a:r>
              <a:rPr lang="fr-FR" sz="2000" dirty="0" err="1"/>
              <a:t>work</a:t>
            </a:r>
            <a:r>
              <a:rPr lang="fr-FR" sz="2000" dirty="0"/>
              <a:t> to </a:t>
            </a:r>
            <a:r>
              <a:rPr lang="fr-FR" sz="2000" dirty="0" err="1"/>
              <a:t>find</a:t>
            </a:r>
            <a:r>
              <a:rPr lang="fr-FR" sz="2000" dirty="0"/>
              <a:t> </a:t>
            </a:r>
            <a:r>
              <a:rPr lang="fr-FR" sz="2000" dirty="0" err="1"/>
              <a:t>this</a:t>
            </a:r>
            <a:r>
              <a:rPr lang="fr-FR" sz="2000" dirty="0"/>
              <a:t> … but </a:t>
            </a:r>
            <a:r>
              <a:rPr lang="fr-FR" sz="2000" dirty="0" err="1"/>
              <a:t>we</a:t>
            </a:r>
            <a:r>
              <a:rPr lang="fr-FR" sz="2000" dirty="0"/>
              <a:t> </a:t>
            </a:r>
            <a:r>
              <a:rPr lang="fr-FR" sz="2000" dirty="0" err="1"/>
              <a:t>did</a:t>
            </a:r>
            <a:r>
              <a:rPr lang="fr-FR" sz="2000" dirty="0"/>
              <a:t> </a:t>
            </a:r>
            <a:r>
              <a:rPr lang="fr-FR" sz="2000" dirty="0" err="1"/>
              <a:t>find</a:t>
            </a:r>
            <a:r>
              <a:rPr lang="fr-FR" sz="2000" dirty="0"/>
              <a:t> back the intuition</a:t>
            </a:r>
            <a:endParaRPr lang="fr-FR" sz="2000" b="1" dirty="0"/>
          </a:p>
          <a:p>
            <a:pPr marL="285750" indent="-285750">
              <a:buFont typeface="Arial"/>
              <a:buChar char="•"/>
            </a:pPr>
            <a:r>
              <a:rPr lang="fr-FR" sz="2000" dirty="0"/>
              <a:t>And </a:t>
            </a:r>
            <a:r>
              <a:rPr lang="fr-FR" sz="2000" dirty="0" err="1"/>
              <a:t>we</a:t>
            </a:r>
            <a:r>
              <a:rPr lang="fr-FR" sz="2000" dirty="0"/>
              <a:t> </a:t>
            </a:r>
            <a:r>
              <a:rPr lang="fr-FR" sz="2000" dirty="0" err="1"/>
              <a:t>had</a:t>
            </a:r>
            <a:r>
              <a:rPr lang="fr-FR" sz="2000" dirty="0"/>
              <a:t> to</a:t>
            </a:r>
            <a:r>
              <a:rPr lang="fr-FR" sz="2000" b="1" dirty="0"/>
              <a:t> </a:t>
            </a:r>
            <a:r>
              <a:rPr lang="fr-FR" sz="2000" b="1" dirty="0" err="1"/>
              <a:t>make</a:t>
            </a:r>
            <a:r>
              <a:rPr lang="fr-FR" sz="2000" b="1" dirty="0"/>
              <a:t> lots of </a:t>
            </a:r>
            <a:r>
              <a:rPr lang="fr-FR" sz="2000" b="1" dirty="0" err="1"/>
              <a:t>assumptions</a:t>
            </a:r>
            <a:endParaRPr lang="fr-FR" sz="2000" b="1" dirty="0"/>
          </a:p>
          <a:p>
            <a:pPr marL="742950" lvl="1" indent="-285750">
              <a:buFont typeface="Arial"/>
              <a:buChar char="•"/>
            </a:pPr>
            <a:r>
              <a:rPr lang="fr-FR" sz="2000" b="1" dirty="0"/>
              <a:t>Uniform class </a:t>
            </a:r>
            <a:r>
              <a:rPr lang="fr-FR" sz="2000" b="1" dirty="0" err="1"/>
              <a:t>probabilities</a:t>
            </a:r>
            <a:r>
              <a:rPr lang="fr-FR" sz="2000" b="1" dirty="0"/>
              <a:t>, additive noise, </a:t>
            </a:r>
            <a:r>
              <a:rPr lang="fr-FR" sz="2000" b="1" dirty="0" err="1"/>
              <a:t>gaussianity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39632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66202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err="1"/>
              <a:t>Bayesian</a:t>
            </a:r>
            <a:r>
              <a:rPr lang="fr-FR" dirty="0"/>
              <a:t> </a:t>
            </a:r>
            <a:r>
              <a:rPr lang="fr-FR" dirty="0" err="1"/>
              <a:t>decision</a:t>
            </a:r>
            <a:r>
              <a:rPr lang="fr-FR" dirty="0"/>
              <a:t> </a:t>
            </a:r>
            <a:r>
              <a:rPr lang="fr-FR" dirty="0" err="1"/>
              <a:t>rule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17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644384" y="1154612"/>
            <a:ext cx="5647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2000" dirty="0" err="1"/>
              <a:t>Let’s</a:t>
            </a:r>
            <a:r>
              <a:rPr lang="fr-FR" sz="2000" dirty="0"/>
              <a:t> </a:t>
            </a:r>
            <a:r>
              <a:rPr lang="fr-FR" sz="2000" dirty="0" err="1"/>
              <a:t>pump</a:t>
            </a:r>
            <a:r>
              <a:rPr lang="fr-FR" sz="2000" dirty="0"/>
              <a:t> up the BDR for </a:t>
            </a:r>
            <a:r>
              <a:rPr lang="fr-FR" sz="2000" b="1" dirty="0" err="1"/>
              <a:t>multivariate</a:t>
            </a:r>
            <a:r>
              <a:rPr lang="fr-FR" sz="2000" b="1" dirty="0"/>
              <a:t> </a:t>
            </a:r>
            <a:r>
              <a:rPr lang="fr-FR" sz="2000" b="1" dirty="0" err="1"/>
              <a:t>Gaussian</a:t>
            </a:r>
            <a:endParaRPr lang="fr-FR" sz="2000" dirty="0"/>
          </a:p>
        </p:txBody>
      </p:sp>
      <p:pic>
        <p:nvPicPr>
          <p:cNvPr id="13" name="Image 12" descr="atiam2013_ml_c1 (glissé(e)s)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95" t="18075" r="14892" b="77986"/>
          <a:stretch/>
        </p:blipFill>
        <p:spPr>
          <a:xfrm>
            <a:off x="4186792" y="2216117"/>
            <a:ext cx="4732815" cy="623872"/>
          </a:xfrm>
          <a:prstGeom prst="rect">
            <a:avLst/>
          </a:prstGeom>
        </p:spPr>
      </p:pic>
      <p:pic>
        <p:nvPicPr>
          <p:cNvPr id="14" name="Image 13" descr="atiam2013_ml_c1 (glissé(e)s)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86" t="25401" r="18863" b="71918"/>
          <a:stretch/>
        </p:blipFill>
        <p:spPr>
          <a:xfrm>
            <a:off x="972753" y="1767475"/>
            <a:ext cx="3829839" cy="422986"/>
          </a:xfrm>
          <a:prstGeom prst="rect">
            <a:avLst/>
          </a:prstGeom>
        </p:spPr>
      </p:pic>
      <p:cxnSp>
        <p:nvCxnSpPr>
          <p:cNvPr id="16" name="Connecteur droit 15"/>
          <p:cNvCxnSpPr/>
          <p:nvPr/>
        </p:nvCxnSpPr>
        <p:spPr>
          <a:xfrm>
            <a:off x="3162687" y="1529066"/>
            <a:ext cx="0" cy="212753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5406244" y="1575089"/>
            <a:ext cx="0" cy="759549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Forme libre 19"/>
          <p:cNvSpPr/>
          <p:nvPr/>
        </p:nvSpPr>
        <p:spPr>
          <a:xfrm>
            <a:off x="3143149" y="2206362"/>
            <a:ext cx="910872" cy="295037"/>
          </a:xfrm>
          <a:custGeom>
            <a:avLst/>
            <a:gdLst>
              <a:gd name="connsiteX0" fmla="*/ 910872 w 910872"/>
              <a:gd name="connsiteY0" fmla="*/ 295037 h 295037"/>
              <a:gd name="connsiteX1" fmla="*/ 192438 w 910872"/>
              <a:gd name="connsiteY1" fmla="*/ 218071 h 295037"/>
              <a:gd name="connsiteX2" fmla="*/ 0 w 910872"/>
              <a:gd name="connsiteY2" fmla="*/ 0 h 295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0872" h="295037">
                <a:moveTo>
                  <a:pt x="910872" y="295037"/>
                </a:moveTo>
                <a:cubicBezTo>
                  <a:pt x="627561" y="281140"/>
                  <a:pt x="344250" y="267244"/>
                  <a:pt x="192438" y="218071"/>
                </a:cubicBezTo>
                <a:cubicBezTo>
                  <a:pt x="40626" y="168898"/>
                  <a:pt x="0" y="0"/>
                  <a:pt x="0" y="0"/>
                </a:cubicBezTo>
              </a:path>
            </a:pathLst>
          </a:custGeom>
          <a:ln w="28575" cmpd="sng"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2" name="Grouper 21"/>
          <p:cNvGrpSpPr/>
          <p:nvPr/>
        </p:nvGrpSpPr>
        <p:grpSpPr>
          <a:xfrm>
            <a:off x="1018680" y="3182333"/>
            <a:ext cx="6424261" cy="648524"/>
            <a:chOff x="1955161" y="3476303"/>
            <a:chExt cx="6424261" cy="648524"/>
          </a:xfrm>
        </p:grpSpPr>
        <p:pic>
          <p:nvPicPr>
            <p:cNvPr id="19" name="Image 18" descr="atiam2013_ml_c1 (glissé(e)s)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37" t="31439" r="16578" b="64602"/>
            <a:stretch/>
          </p:blipFill>
          <p:spPr>
            <a:xfrm>
              <a:off x="1955161" y="3535838"/>
              <a:ext cx="4103126" cy="588989"/>
            </a:xfrm>
            <a:prstGeom prst="rect">
              <a:avLst/>
            </a:prstGeom>
          </p:spPr>
        </p:pic>
        <p:pic>
          <p:nvPicPr>
            <p:cNvPr id="21" name="Image 20" descr="atiam2013_ml_c1 (glissé(e)s)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862" t="35533" r="16578" b="60109"/>
            <a:stretch/>
          </p:blipFill>
          <p:spPr>
            <a:xfrm>
              <a:off x="5734644" y="3476303"/>
              <a:ext cx="2644778" cy="648524"/>
            </a:xfrm>
            <a:prstGeom prst="rect">
              <a:avLst/>
            </a:prstGeom>
          </p:spPr>
        </p:pic>
      </p:grpSp>
      <p:sp>
        <p:nvSpPr>
          <p:cNvPr id="23" name="ZoneTexte 22"/>
          <p:cNvSpPr txBox="1"/>
          <p:nvPr/>
        </p:nvSpPr>
        <p:spPr>
          <a:xfrm>
            <a:off x="729050" y="2814333"/>
            <a:ext cx="4160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2000" dirty="0" err="1"/>
              <a:t>Thanks</a:t>
            </a:r>
            <a:r>
              <a:rPr lang="fr-FR" sz="2000" dirty="0"/>
              <a:t> to the </a:t>
            </a:r>
            <a:r>
              <a:rPr lang="fr-FR" sz="2000" i="1" dirty="0"/>
              <a:t>log </a:t>
            </a:r>
            <a:r>
              <a:rPr lang="fr-FR" sz="2000" dirty="0"/>
              <a:t>the BDR </a:t>
            </a:r>
            <a:r>
              <a:rPr lang="fr-FR" sz="2000" dirty="0" err="1"/>
              <a:t>becomes</a:t>
            </a:r>
            <a:endParaRPr lang="fr-FR" sz="2000" i="1" dirty="0"/>
          </a:p>
        </p:txBody>
      </p:sp>
      <p:pic>
        <p:nvPicPr>
          <p:cNvPr id="24" name="Image 23" descr="atiam2013_ml_c1 (glissé(e)s)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35" t="58867" r="56607" b="22801"/>
          <a:stretch/>
        </p:blipFill>
        <p:spPr>
          <a:xfrm>
            <a:off x="6482645" y="4395660"/>
            <a:ext cx="2412143" cy="2047863"/>
          </a:xfrm>
          <a:prstGeom prst="rect">
            <a:avLst/>
          </a:prstGeom>
        </p:spPr>
      </p:pic>
      <p:pic>
        <p:nvPicPr>
          <p:cNvPr id="25" name="Image 24" descr="atiam2013_ml_c1 (glissé(e)s)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9" t="70738" r="73063" b="27130"/>
          <a:stretch/>
        </p:blipFill>
        <p:spPr>
          <a:xfrm>
            <a:off x="2112078" y="3983711"/>
            <a:ext cx="2697844" cy="260033"/>
          </a:xfrm>
          <a:prstGeom prst="rect">
            <a:avLst/>
          </a:prstGeom>
        </p:spPr>
      </p:pic>
      <p:sp>
        <p:nvSpPr>
          <p:cNvPr id="26" name="ZoneTexte 25"/>
          <p:cNvSpPr txBox="1"/>
          <p:nvPr/>
        </p:nvSpPr>
        <p:spPr>
          <a:xfrm>
            <a:off x="7326021" y="168516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covariance</a:t>
            </a:r>
          </a:p>
        </p:txBody>
      </p:sp>
      <p:pic>
        <p:nvPicPr>
          <p:cNvPr id="27" name="Image 26" descr="atiam2013_ml_c1 (glissé(e)s)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0" t="75086" r="72440" b="22310"/>
          <a:stretch/>
        </p:blipFill>
        <p:spPr>
          <a:xfrm>
            <a:off x="5174363" y="3948437"/>
            <a:ext cx="2810400" cy="317647"/>
          </a:xfrm>
          <a:prstGeom prst="rect">
            <a:avLst/>
          </a:prstGeom>
        </p:spPr>
      </p:pic>
      <p:pic>
        <p:nvPicPr>
          <p:cNvPr id="28" name="Image 27" descr="atiam2013_ml_c1 (glissé(e)s)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1" t="63133" r="73280" b="34586"/>
          <a:stretch/>
        </p:blipFill>
        <p:spPr>
          <a:xfrm>
            <a:off x="3203411" y="4527453"/>
            <a:ext cx="3228457" cy="337059"/>
          </a:xfrm>
          <a:prstGeom prst="rect">
            <a:avLst/>
          </a:prstGeom>
        </p:spPr>
      </p:pic>
      <p:sp>
        <p:nvSpPr>
          <p:cNvPr id="30" name="ZoneTexte 29"/>
          <p:cNvSpPr txBox="1"/>
          <p:nvPr/>
        </p:nvSpPr>
        <p:spPr>
          <a:xfrm>
            <a:off x="729050" y="4938467"/>
            <a:ext cx="5583580" cy="1080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fr-FR" dirty="0"/>
              <a:t>The optimal </a:t>
            </a:r>
            <a:r>
              <a:rPr lang="fr-FR" dirty="0" err="1"/>
              <a:t>rule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b="1" dirty="0" err="1"/>
              <a:t>assign</a:t>
            </a:r>
            <a:r>
              <a:rPr lang="fr-FR" b="1" dirty="0"/>
              <a:t> x to the </a:t>
            </a:r>
            <a:r>
              <a:rPr lang="fr-FR" b="1" dirty="0" err="1"/>
              <a:t>closest</a:t>
            </a:r>
            <a:r>
              <a:rPr lang="fr-FR" b="1" dirty="0"/>
              <a:t> class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fr-FR" dirty="0" err="1"/>
              <a:t>Mesured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Mahalanobis</a:t>
            </a:r>
            <a:r>
              <a:rPr lang="fr-FR" dirty="0"/>
              <a:t> distance (d)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fr-FR" dirty="0"/>
              <a:t>To </a:t>
            </a:r>
            <a:r>
              <a:rPr lang="fr-FR" dirty="0" err="1"/>
              <a:t>which</a:t>
            </a:r>
            <a:r>
              <a:rPr lang="fr-FR" dirty="0"/>
              <a:t> a </a:t>
            </a:r>
            <a:r>
              <a:rPr lang="fr-FR" b="1" dirty="0"/>
              <a:t>constant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added</a:t>
            </a:r>
            <a:r>
              <a:rPr lang="fr-FR" dirty="0"/>
              <a:t> to </a:t>
            </a:r>
            <a:r>
              <a:rPr lang="fr-FR" dirty="0" err="1"/>
              <a:t>account</a:t>
            </a:r>
            <a:r>
              <a:rPr lang="fr-FR" dirty="0"/>
              <a:t> for class </a:t>
            </a:r>
            <a:r>
              <a:rPr lang="fr-FR" dirty="0" err="1"/>
              <a:t>prior</a:t>
            </a:r>
            <a:endParaRPr lang="fr-FR" dirty="0"/>
          </a:p>
        </p:txBody>
      </p:sp>
      <p:sp>
        <p:nvSpPr>
          <p:cNvPr id="31" name="ZoneTexte 30"/>
          <p:cNvSpPr txBox="1"/>
          <p:nvPr/>
        </p:nvSpPr>
        <p:spPr>
          <a:xfrm>
            <a:off x="1272863" y="4503937"/>
            <a:ext cx="1905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 the</a:t>
            </a:r>
            <a:r>
              <a:rPr lang="fr-FR" b="1" dirty="0"/>
              <a:t> final BDR</a:t>
            </a:r>
            <a:r>
              <a:rPr lang="fr-FR" dirty="0"/>
              <a:t> </a:t>
            </a:r>
            <a:r>
              <a:rPr lang="fr-FR" dirty="0" err="1"/>
              <a:t>is</a:t>
            </a:r>
            <a:endParaRPr lang="fr-FR" dirty="0"/>
          </a:p>
        </p:txBody>
      </p:sp>
      <p:cxnSp>
        <p:nvCxnSpPr>
          <p:cNvPr id="33" name="Connecteur droit 32"/>
          <p:cNvCxnSpPr/>
          <p:nvPr/>
        </p:nvCxnSpPr>
        <p:spPr>
          <a:xfrm>
            <a:off x="2963238" y="3725035"/>
            <a:ext cx="1811407" cy="0"/>
          </a:xfrm>
          <a:prstGeom prst="line">
            <a:avLst/>
          </a:prstGeom>
          <a:ln w="38100" cmpd="sng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/>
          <p:nvPr/>
        </p:nvCxnSpPr>
        <p:spPr>
          <a:xfrm>
            <a:off x="5314309" y="3722247"/>
            <a:ext cx="1811407" cy="0"/>
          </a:xfrm>
          <a:prstGeom prst="line">
            <a:avLst/>
          </a:prstGeom>
          <a:ln w="38100" cmpd="sng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26" idx="2"/>
          </p:cNvCxnSpPr>
          <p:nvPr/>
        </p:nvCxnSpPr>
        <p:spPr>
          <a:xfrm>
            <a:off x="7937727" y="2054501"/>
            <a:ext cx="0" cy="2566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/>
          <p:nvPr/>
        </p:nvCxnSpPr>
        <p:spPr>
          <a:xfrm flipV="1">
            <a:off x="2610006" y="3241868"/>
            <a:ext cx="388509" cy="483167"/>
          </a:xfrm>
          <a:prstGeom prst="line">
            <a:avLst/>
          </a:prstGeom>
          <a:ln w="38100" cmpd="sng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/>
          <p:nvPr/>
        </p:nvCxnSpPr>
        <p:spPr>
          <a:xfrm flipV="1">
            <a:off x="4889163" y="3241868"/>
            <a:ext cx="388509" cy="483167"/>
          </a:xfrm>
          <a:prstGeom prst="line">
            <a:avLst/>
          </a:prstGeom>
          <a:ln w="38100" cmpd="sng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/>
          <p:nvPr/>
        </p:nvCxnSpPr>
        <p:spPr>
          <a:xfrm flipV="1">
            <a:off x="3678189" y="3742128"/>
            <a:ext cx="0" cy="206309"/>
          </a:xfrm>
          <a:prstGeom prst="line">
            <a:avLst/>
          </a:prstGeom>
          <a:ln w="38100" cmpd="sng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 flipV="1">
            <a:off x="6292084" y="3742128"/>
            <a:ext cx="0" cy="206309"/>
          </a:xfrm>
          <a:prstGeom prst="line">
            <a:avLst/>
          </a:prstGeom>
          <a:ln w="38100" cmpd="sng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4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/>
      <p:bldP spid="26" grpId="0"/>
      <p:bldP spid="30" grpId="0"/>
      <p:bldP spid="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66202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err="1"/>
              <a:t>Summary</a:t>
            </a:r>
            <a:r>
              <a:rPr lang="fr-FR" dirty="0"/>
              <a:t> of BDR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18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729050" y="1283448"/>
            <a:ext cx="7682809" cy="360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fr-FR" sz="2400" dirty="0"/>
              <a:t>The </a:t>
            </a:r>
            <a:r>
              <a:rPr lang="fr-FR" sz="2400" dirty="0" err="1"/>
              <a:t>Bayesian</a:t>
            </a:r>
            <a:r>
              <a:rPr lang="fr-FR" sz="2400" dirty="0"/>
              <a:t> </a:t>
            </a:r>
            <a:r>
              <a:rPr lang="fr-FR" sz="2400" dirty="0" err="1"/>
              <a:t>Decision</a:t>
            </a:r>
            <a:r>
              <a:rPr lang="fr-FR" sz="2400" dirty="0"/>
              <a:t> </a:t>
            </a:r>
            <a:r>
              <a:rPr lang="fr-FR" sz="2400" dirty="0" err="1"/>
              <a:t>Rule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the </a:t>
            </a:r>
            <a:r>
              <a:rPr lang="fr-FR" sz="2400" b="1" dirty="0"/>
              <a:t>optimal one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fr-FR" sz="2400" dirty="0"/>
              <a:t>The </a:t>
            </a:r>
            <a:r>
              <a:rPr lang="fr-FR" sz="2400" dirty="0" err="1"/>
              <a:t>models</a:t>
            </a:r>
            <a:r>
              <a:rPr lang="fr-FR" sz="2400" dirty="0"/>
              <a:t> </a:t>
            </a:r>
            <a:r>
              <a:rPr lang="fr-FR" sz="2400" dirty="0" err="1"/>
              <a:t>reflect</a:t>
            </a:r>
            <a:r>
              <a:rPr lang="fr-FR" sz="2400" dirty="0"/>
              <a:t> a causal </a:t>
            </a:r>
            <a:r>
              <a:rPr lang="fr-FR" sz="2400" dirty="0" err="1"/>
              <a:t>interpretation</a:t>
            </a:r>
            <a:r>
              <a:rPr lang="fr-FR" sz="2400" dirty="0"/>
              <a:t> of the </a:t>
            </a:r>
            <a:r>
              <a:rPr lang="fr-FR" sz="2400" dirty="0" err="1"/>
              <a:t>problem</a:t>
            </a:r>
            <a:endParaRPr lang="fr-FR" sz="2400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fr-FR" sz="2400" dirty="0"/>
              <a:t>Natural </a:t>
            </a:r>
            <a:r>
              <a:rPr lang="fr-FR" sz="2400" dirty="0" err="1"/>
              <a:t>decomposition</a:t>
            </a:r>
            <a:r>
              <a:rPr lang="fr-FR" sz="2400" dirty="0"/>
              <a:t> of the </a:t>
            </a:r>
            <a:r>
              <a:rPr lang="fr-FR" sz="2400" dirty="0" err="1"/>
              <a:t>problem</a:t>
            </a:r>
            <a:r>
              <a:rPr lang="fr-FR" sz="2400" dirty="0"/>
              <a:t> </a:t>
            </a:r>
            <a:r>
              <a:rPr lang="fr-FR" sz="2400" dirty="0" err="1"/>
              <a:t>into</a:t>
            </a:r>
            <a:endParaRPr lang="fr-FR" sz="2400" dirty="0"/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fr-FR" sz="2400" dirty="0"/>
              <a:t>« </a:t>
            </a:r>
            <a:r>
              <a:rPr lang="fr-FR" sz="2400" dirty="0" err="1"/>
              <a:t>what</a:t>
            </a:r>
            <a:r>
              <a:rPr lang="fr-FR" sz="2400" dirty="0"/>
              <a:t> </a:t>
            </a:r>
            <a:r>
              <a:rPr lang="fr-FR" sz="2400" dirty="0" err="1"/>
              <a:t>we</a:t>
            </a:r>
            <a:r>
              <a:rPr lang="fr-FR" sz="2400" dirty="0"/>
              <a:t> </a:t>
            </a:r>
            <a:r>
              <a:rPr lang="fr-FR" sz="2400" dirty="0" err="1"/>
              <a:t>knew</a:t>
            </a:r>
            <a:r>
              <a:rPr lang="fr-FR" sz="2400" dirty="0"/>
              <a:t> »</a:t>
            </a:r>
            <a:r>
              <a:rPr lang="fr-FR" sz="2400" b="1" dirty="0"/>
              <a:t> (</a:t>
            </a:r>
            <a:r>
              <a:rPr lang="fr-FR" sz="2400" b="1" dirty="0" err="1"/>
              <a:t>prior</a:t>
            </a:r>
            <a:r>
              <a:rPr lang="fr-FR" sz="2400" b="1" dirty="0"/>
              <a:t>)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fr-FR" sz="2400" dirty="0"/>
              <a:t>« </a:t>
            </a:r>
            <a:r>
              <a:rPr lang="fr-FR" sz="2400" dirty="0" err="1"/>
              <a:t>what</a:t>
            </a:r>
            <a:r>
              <a:rPr lang="fr-FR" sz="2400" dirty="0"/>
              <a:t> the data tells us »</a:t>
            </a:r>
            <a:r>
              <a:rPr lang="fr-FR" sz="2400" b="1" dirty="0"/>
              <a:t> (observation)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fr-FR" sz="2400" dirty="0"/>
              <a:t>No </a:t>
            </a:r>
            <a:r>
              <a:rPr lang="fr-FR" sz="2400" dirty="0" err="1"/>
              <a:t>need</a:t>
            </a:r>
            <a:r>
              <a:rPr lang="fr-FR" sz="2400" dirty="0"/>
              <a:t> for </a:t>
            </a:r>
            <a:r>
              <a:rPr lang="fr-FR" sz="2400" dirty="0" err="1"/>
              <a:t>heuristics</a:t>
            </a:r>
            <a:r>
              <a:rPr lang="fr-FR" sz="2400" dirty="0"/>
              <a:t> to combine </a:t>
            </a:r>
            <a:r>
              <a:rPr lang="fr-FR" sz="2400" dirty="0" err="1"/>
              <a:t>these</a:t>
            </a:r>
            <a:r>
              <a:rPr lang="fr-FR" sz="2400" dirty="0"/>
              <a:t> </a:t>
            </a:r>
            <a:r>
              <a:rPr lang="fr-FR" sz="2400" dirty="0" err="1"/>
              <a:t>two</a:t>
            </a:r>
            <a:r>
              <a:rPr lang="fr-FR" sz="2400" dirty="0"/>
              <a:t> informations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fr-FR" sz="2400" dirty="0" err="1"/>
              <a:t>However</a:t>
            </a:r>
            <a:r>
              <a:rPr lang="fr-FR" sz="2400" dirty="0"/>
              <a:t> BDR optimal </a:t>
            </a:r>
            <a:r>
              <a:rPr lang="fr-FR" sz="2400" b="1" dirty="0" err="1"/>
              <a:t>only</a:t>
            </a:r>
            <a:r>
              <a:rPr lang="fr-FR" sz="2400" b="1" dirty="0"/>
              <a:t> if </a:t>
            </a:r>
            <a:r>
              <a:rPr lang="fr-FR" sz="2400" b="1" dirty="0" err="1"/>
              <a:t>models</a:t>
            </a:r>
            <a:r>
              <a:rPr lang="fr-FR" sz="2400" b="1" dirty="0"/>
              <a:t> are correct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fr-FR" sz="2400" b="1" dirty="0"/>
              <a:t>How do </a:t>
            </a:r>
            <a:r>
              <a:rPr lang="fr-FR" sz="2400" b="1" dirty="0" err="1"/>
              <a:t>we</a:t>
            </a:r>
            <a:r>
              <a:rPr lang="fr-FR" sz="2400" b="1" dirty="0"/>
              <a:t> </a:t>
            </a:r>
            <a:r>
              <a:rPr lang="fr-FR" sz="2400" b="1" dirty="0" err="1"/>
              <a:t>estimate</a:t>
            </a:r>
            <a:r>
              <a:rPr lang="fr-FR" sz="2400" b="1" dirty="0"/>
              <a:t> the </a:t>
            </a:r>
            <a:r>
              <a:rPr lang="fr-FR" sz="2400" b="1" dirty="0" err="1"/>
              <a:t>parameters</a:t>
            </a:r>
            <a:r>
              <a:rPr lang="fr-FR" sz="2400" b="1" dirty="0"/>
              <a:t> of </a:t>
            </a:r>
            <a:r>
              <a:rPr lang="fr-FR" sz="2400" b="1" dirty="0" err="1"/>
              <a:t>our</a:t>
            </a:r>
            <a:r>
              <a:rPr lang="fr-FR" sz="2400" b="1" dirty="0"/>
              <a:t> distribution ?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898713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932859" y="1139389"/>
            <a:ext cx="7390309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dirty="0"/>
              <a:t>So </a:t>
            </a:r>
            <a:r>
              <a:rPr lang="fr-FR" dirty="0" err="1"/>
              <a:t>we</a:t>
            </a:r>
            <a:r>
              <a:rPr lang="fr-FR" dirty="0"/>
              <a:t> have the optimal (and </a:t>
            </a:r>
            <a:r>
              <a:rPr lang="fr-FR" dirty="0" err="1"/>
              <a:t>geometric</a:t>
            </a:r>
            <a:r>
              <a:rPr lang="fr-FR" dirty="0"/>
              <a:t>) solution</a:t>
            </a:r>
          </a:p>
          <a:p>
            <a:pPr marL="285750" indent="-285750">
              <a:buFont typeface="Arial"/>
              <a:buChar char="•"/>
            </a:pPr>
            <a:endParaRPr lang="fr-FR" dirty="0"/>
          </a:p>
          <a:p>
            <a:pPr marL="285750" indent="-285750">
              <a:buFont typeface="Arial"/>
              <a:buChar char="•"/>
            </a:pPr>
            <a:endParaRPr lang="fr-FR" dirty="0"/>
          </a:p>
          <a:p>
            <a:pPr marL="285750" indent="-285750">
              <a:buFont typeface="Arial"/>
              <a:buChar char="•"/>
            </a:pPr>
            <a:endParaRPr lang="fr-FR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fr-FR" dirty="0"/>
              <a:t>But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still</a:t>
            </a:r>
            <a:r>
              <a:rPr lang="fr-FR" dirty="0"/>
              <a:t> </a:t>
            </a:r>
            <a:r>
              <a:rPr lang="fr-FR" dirty="0" err="1"/>
              <a:t>don’t</a:t>
            </a:r>
            <a:r>
              <a:rPr lang="fr-FR" dirty="0"/>
              <a:t> know the </a:t>
            </a:r>
            <a:r>
              <a:rPr lang="fr-FR" dirty="0" err="1"/>
              <a:t>parameters</a:t>
            </a:r>
            <a:endParaRPr lang="fr-FR" dirty="0"/>
          </a:p>
          <a:p>
            <a:pPr marL="285750" indent="-285750">
              <a:buFont typeface="Arial"/>
              <a:buChar char="•"/>
            </a:pPr>
            <a:r>
              <a:rPr lang="fr-FR" dirty="0" err="1"/>
              <a:t>We</a:t>
            </a:r>
            <a:r>
              <a:rPr lang="fr-FR" dirty="0"/>
              <a:t> have to </a:t>
            </a:r>
            <a:r>
              <a:rPr lang="fr-FR" b="1" dirty="0" err="1"/>
              <a:t>estimate</a:t>
            </a:r>
            <a:r>
              <a:rPr lang="fr-FR" b="1" dirty="0"/>
              <a:t> </a:t>
            </a:r>
            <a:r>
              <a:rPr lang="fr-FR" dirty="0" err="1"/>
              <a:t>these</a:t>
            </a:r>
            <a:r>
              <a:rPr lang="fr-FR" dirty="0"/>
              <a:t> values </a:t>
            </a:r>
            <a:r>
              <a:rPr lang="fr-FR" dirty="0" err="1"/>
              <a:t>from</a:t>
            </a:r>
            <a:r>
              <a:rPr lang="fr-FR" dirty="0"/>
              <a:t> a </a:t>
            </a:r>
            <a:r>
              <a:rPr lang="fr-FR" b="1" dirty="0"/>
              <a:t>training set</a:t>
            </a:r>
          </a:p>
          <a:p>
            <a:r>
              <a:rPr lang="fr-FR" dirty="0"/>
              <a:t>(ex. use the </a:t>
            </a:r>
            <a:r>
              <a:rPr lang="fr-FR" dirty="0" err="1"/>
              <a:t>average</a:t>
            </a:r>
            <a:r>
              <a:rPr lang="fr-FR" dirty="0"/>
              <a:t> value as </a:t>
            </a:r>
            <a:r>
              <a:rPr lang="fr-FR" dirty="0" err="1"/>
              <a:t>estimate</a:t>
            </a:r>
            <a:r>
              <a:rPr lang="fr-FR" dirty="0"/>
              <a:t> for the </a:t>
            </a:r>
            <a:r>
              <a:rPr lang="fr-FR" dirty="0" err="1"/>
              <a:t>mean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sz="2400" dirty="0" err="1"/>
              <a:t>We</a:t>
            </a:r>
            <a:r>
              <a:rPr lang="fr-FR" sz="2400" dirty="0"/>
              <a:t> </a:t>
            </a:r>
            <a:r>
              <a:rPr lang="fr-FR" sz="2400" dirty="0" err="1"/>
              <a:t>rely</a:t>
            </a:r>
            <a:r>
              <a:rPr lang="fr-FR" sz="2400" dirty="0"/>
              <a:t> on the </a:t>
            </a:r>
            <a:r>
              <a:rPr lang="fr-FR" sz="2400" b="1" dirty="0"/>
              <a:t>Maximum </a:t>
            </a:r>
            <a:r>
              <a:rPr lang="fr-FR" sz="2400" b="1" dirty="0" err="1"/>
              <a:t>Likelihood</a:t>
            </a:r>
            <a:r>
              <a:rPr lang="fr-FR" sz="2400" b="1" dirty="0"/>
              <a:t> (ML) </a:t>
            </a:r>
            <a:r>
              <a:rPr lang="fr-FR" sz="2400" dirty="0" err="1"/>
              <a:t>principle</a:t>
            </a:r>
            <a:endParaRPr lang="fr-FR" sz="2400" dirty="0"/>
          </a:p>
          <a:p>
            <a:pPr marL="342900" indent="-342900">
              <a:buFont typeface="+mj-lt"/>
              <a:buAutoNum type="arabicPeriod"/>
            </a:pPr>
            <a:r>
              <a:rPr lang="fr-FR" sz="2400" dirty="0" err="1"/>
              <a:t>Choose</a:t>
            </a:r>
            <a:r>
              <a:rPr lang="fr-FR" sz="2400" dirty="0"/>
              <a:t> a </a:t>
            </a:r>
            <a:r>
              <a:rPr lang="fr-FR" sz="2400" b="1" dirty="0" err="1"/>
              <a:t>parametric</a:t>
            </a:r>
            <a:r>
              <a:rPr lang="fr-FR" sz="2400" b="1" dirty="0"/>
              <a:t> model </a:t>
            </a:r>
            <a:r>
              <a:rPr lang="fr-FR" sz="2400" dirty="0"/>
              <a:t>for </a:t>
            </a:r>
            <a:r>
              <a:rPr lang="fr-FR" sz="2400" dirty="0" err="1"/>
              <a:t>probabilities</a:t>
            </a:r>
            <a:r>
              <a:rPr lang="fr-FR" sz="2400" dirty="0"/>
              <a:t>     (</a:t>
            </a:r>
            <a:r>
              <a:rPr lang="fr-FR" sz="2400" dirty="0" err="1"/>
              <a:t>function</a:t>
            </a:r>
            <a:r>
              <a:rPr lang="fr-FR" sz="2400" dirty="0"/>
              <a:t> of </a:t>
            </a:r>
            <a:r>
              <a:rPr lang="fr-FR" sz="2400" dirty="0" err="1"/>
              <a:t>parameters</a:t>
            </a:r>
            <a:r>
              <a:rPr lang="fr-FR" sz="24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 dirty="0"/>
              <a:t>Assemble a </a:t>
            </a:r>
            <a:r>
              <a:rPr lang="fr-FR" sz="2400" b="1" dirty="0"/>
              <a:t>training </a:t>
            </a:r>
            <a:r>
              <a:rPr lang="fr-FR" sz="2400" b="1" dirty="0" err="1"/>
              <a:t>dataset</a:t>
            </a:r>
            <a:endParaRPr lang="fr-FR" sz="2400" b="1" dirty="0"/>
          </a:p>
          <a:p>
            <a:pPr marL="342900" indent="-342900">
              <a:buFont typeface="+mj-lt"/>
              <a:buAutoNum type="arabicPeriod"/>
            </a:pPr>
            <a:r>
              <a:rPr lang="fr-FR" sz="2400" dirty="0" err="1"/>
              <a:t>Find</a:t>
            </a:r>
            <a:r>
              <a:rPr lang="fr-FR" sz="2400" dirty="0"/>
              <a:t> the</a:t>
            </a:r>
            <a:r>
              <a:rPr lang="fr-FR" sz="2400" b="1" dirty="0"/>
              <a:t> </a:t>
            </a:r>
            <a:r>
              <a:rPr lang="fr-FR" sz="2400" b="1" dirty="0" err="1"/>
              <a:t>parameters</a:t>
            </a:r>
            <a:r>
              <a:rPr lang="fr-FR" sz="2400" b="1" dirty="0"/>
              <a:t> </a:t>
            </a:r>
            <a:r>
              <a:rPr lang="fr-FR" sz="2400" b="1" dirty="0" err="1"/>
              <a:t>that</a:t>
            </a:r>
            <a:r>
              <a:rPr lang="fr-FR" sz="2400" b="1" dirty="0"/>
              <a:t> </a:t>
            </a:r>
            <a:r>
              <a:rPr lang="fr-FR" sz="2400" b="1" dirty="0" err="1"/>
              <a:t>maximize</a:t>
            </a:r>
            <a:r>
              <a:rPr lang="fr-FR" sz="2400" b="1" dirty="0"/>
              <a:t> the </a:t>
            </a:r>
            <a:r>
              <a:rPr lang="fr-FR" sz="2400" b="1" dirty="0" err="1"/>
              <a:t>probabilities</a:t>
            </a:r>
            <a:endParaRPr lang="fr-FR" sz="2400" b="1" dirty="0"/>
          </a:p>
        </p:txBody>
      </p:sp>
      <p:pic>
        <p:nvPicPr>
          <p:cNvPr id="9" name="Image 8" descr="atiam2013_ml_c1 (glissé(e)s)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0" t="22977" r="62373" b="74401"/>
          <a:stretch/>
        </p:blipFill>
        <p:spPr>
          <a:xfrm>
            <a:off x="4948567" y="2329406"/>
            <a:ext cx="1310073" cy="43761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66202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/>
              <a:t>Maximum </a:t>
            </a:r>
            <a:r>
              <a:rPr lang="fr-FR" dirty="0" err="1"/>
              <a:t>Likelihood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19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7" descr="atiam2013_ml_c1 (glissé(e)s)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9" t="17096" r="61131" b="77081"/>
          <a:stretch/>
        </p:blipFill>
        <p:spPr>
          <a:xfrm>
            <a:off x="1108512" y="1472585"/>
            <a:ext cx="6416442" cy="89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2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4062" y="81445"/>
            <a:ext cx="7787368" cy="654264"/>
          </a:xfrm>
        </p:spPr>
        <p:txBody>
          <a:bodyPr>
            <a:normAutofit/>
          </a:bodyPr>
          <a:lstStyle/>
          <a:p>
            <a:r>
              <a:rPr lang="fr-FR" dirty="0"/>
              <a:t>Learning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431309" y="830969"/>
            <a:ext cx="8148814" cy="1015655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Using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machine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learning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to model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creativity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?</a:t>
            </a:r>
          </a:p>
          <a:p>
            <a:pPr marL="285722" marR="0" lvl="0" indent="-285722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fr-F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Supervised</a:t>
            </a: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learning</a:t>
            </a: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is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inferring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a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function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from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labeled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training data</a:t>
            </a:r>
          </a:p>
          <a:p>
            <a:pPr marL="285722" marR="0" lvl="0" indent="-285722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fr-F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Unsupervised</a:t>
            </a: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learning</a:t>
            </a: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is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trying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to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find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hidden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structure in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unlabeled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data</a:t>
            </a:r>
          </a:p>
        </p:txBody>
      </p:sp>
      <p:pic>
        <p:nvPicPr>
          <p:cNvPr id="8" name="Image 7" descr="logo_irc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0" y="6081889"/>
            <a:ext cx="803972" cy="776111"/>
          </a:xfrm>
          <a:prstGeom prst="rect">
            <a:avLst/>
          </a:prstGeom>
        </p:spPr>
      </p:pic>
      <p:pic>
        <p:nvPicPr>
          <p:cNvPr id="3" name="Imag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634" y="2035978"/>
            <a:ext cx="1522588" cy="361126"/>
          </a:xfrm>
          <a:prstGeom prst="rect">
            <a:avLst/>
          </a:prstGeom>
        </p:spPr>
      </p:pic>
      <p:pic>
        <p:nvPicPr>
          <p:cNvPr id="9" name="Imag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884" y="2855183"/>
            <a:ext cx="1248270" cy="400389"/>
          </a:xfrm>
          <a:prstGeom prst="rect">
            <a:avLst/>
          </a:prstGeom>
        </p:spPr>
      </p:pic>
      <p:pic>
        <p:nvPicPr>
          <p:cNvPr id="10" name="Imag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615" y="2883404"/>
            <a:ext cx="1099068" cy="353723"/>
          </a:xfrm>
          <a:prstGeom prst="rect">
            <a:avLst/>
          </a:prstGeom>
        </p:spPr>
      </p:pic>
      <p:pic>
        <p:nvPicPr>
          <p:cNvPr id="11" name="Imag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1" y="3795688"/>
            <a:ext cx="2492021" cy="432886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729050" y="2011528"/>
            <a:ext cx="3339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We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can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define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any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problem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as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750524" y="2414139"/>
            <a:ext cx="7718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So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we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first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need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to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define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what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function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could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approximate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this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process</a:t>
            </a:r>
            <a:endParaRPr kumimoji="0" lang="fr-FR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771138" y="3300318"/>
            <a:ext cx="7718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Then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we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need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to </a:t>
            </a:r>
            <a:r>
              <a:rPr kumimoji="0" lang="fr-F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evaluate</a:t>
            </a: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the « </a:t>
            </a:r>
            <a:r>
              <a:rPr kumimoji="0" lang="fr-F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quality</a:t>
            </a: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 » 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of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this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approximation</a:t>
            </a:r>
            <a:endParaRPr kumimoji="0" lang="fr-FR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C224BFE9-4FF4-B04D-887B-1A10AF4455CC}"/>
              </a:ext>
            </a:extLst>
          </p:cNvPr>
          <p:cNvSpPr/>
          <p:nvPr/>
        </p:nvSpPr>
        <p:spPr bwMode="auto">
          <a:xfrm>
            <a:off x="2593407" y="4542070"/>
            <a:ext cx="1505674" cy="1420118"/>
          </a:xfrm>
          <a:prstGeom prst="ellipse">
            <a:avLst/>
          </a:prstGeom>
          <a:solidFill>
            <a:srgbClr val="00B0F0">
              <a:alpha val="36078"/>
            </a:srgb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-112" charset="0"/>
              <a:ea typeface="+mn-ea"/>
              <a:cs typeface="+mn-cs"/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69562F5-5F83-C449-B51A-A2005F63981C}"/>
              </a:ext>
            </a:extLst>
          </p:cNvPr>
          <p:cNvSpPr/>
          <p:nvPr/>
        </p:nvSpPr>
        <p:spPr bwMode="auto">
          <a:xfrm>
            <a:off x="4775561" y="4542070"/>
            <a:ext cx="1505674" cy="1420118"/>
          </a:xfrm>
          <a:prstGeom prst="ellipse">
            <a:avLst/>
          </a:prstGeom>
          <a:solidFill>
            <a:srgbClr val="00B050">
              <a:alpha val="36078"/>
            </a:srgb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-112" charset="0"/>
              <a:ea typeface="+mn-ea"/>
              <a:cs typeface="+mn-cs"/>
            </a:endParaRPr>
          </a:p>
        </p:txBody>
      </p:sp>
      <p:sp>
        <p:nvSpPr>
          <p:cNvPr id="24" name="Forme libre 23">
            <a:extLst>
              <a:ext uri="{FF2B5EF4-FFF2-40B4-BE49-F238E27FC236}">
                <a16:creationId xmlns:a16="http://schemas.microsoft.com/office/drawing/2014/main" id="{9D96EF48-7B9E-A44C-9F68-DB8F6C7C2EDA}"/>
              </a:ext>
            </a:extLst>
          </p:cNvPr>
          <p:cNvSpPr/>
          <p:nvPr/>
        </p:nvSpPr>
        <p:spPr bwMode="auto">
          <a:xfrm>
            <a:off x="3564163" y="4661447"/>
            <a:ext cx="1611742" cy="398947"/>
          </a:xfrm>
          <a:custGeom>
            <a:avLst/>
            <a:gdLst>
              <a:gd name="connsiteX0" fmla="*/ 0 w 2708365"/>
              <a:gd name="connsiteY0" fmla="*/ 1088583 h 1088583"/>
              <a:gd name="connsiteX1" fmla="*/ 975360 w 2708365"/>
              <a:gd name="connsiteY1" fmla="*/ 11 h 1088583"/>
              <a:gd name="connsiteX2" fmla="*/ 2708365 w 2708365"/>
              <a:gd name="connsiteY2" fmla="*/ 1071165 h 1088583"/>
              <a:gd name="connsiteX0" fmla="*/ 0 w 2708365"/>
              <a:gd name="connsiteY0" fmla="*/ 618397 h 618397"/>
              <a:gd name="connsiteX1" fmla="*/ 1515291 w 2708365"/>
              <a:gd name="connsiteY1" fmla="*/ 88 h 618397"/>
              <a:gd name="connsiteX2" fmla="*/ 2708365 w 2708365"/>
              <a:gd name="connsiteY2" fmla="*/ 600979 h 618397"/>
              <a:gd name="connsiteX0" fmla="*/ 0 w 2717073"/>
              <a:gd name="connsiteY0" fmla="*/ 618702 h 618702"/>
              <a:gd name="connsiteX1" fmla="*/ 1515291 w 2717073"/>
              <a:gd name="connsiteY1" fmla="*/ 393 h 618702"/>
              <a:gd name="connsiteX2" fmla="*/ 2717073 w 2717073"/>
              <a:gd name="connsiteY2" fmla="*/ 583867 h 618702"/>
              <a:gd name="connsiteX0" fmla="*/ 0 w 2717073"/>
              <a:gd name="connsiteY0" fmla="*/ 618389 h 618389"/>
              <a:gd name="connsiteX1" fmla="*/ 1515291 w 2717073"/>
              <a:gd name="connsiteY1" fmla="*/ 80 h 618389"/>
              <a:gd name="connsiteX2" fmla="*/ 2717073 w 2717073"/>
              <a:gd name="connsiteY2" fmla="*/ 583554 h 618389"/>
              <a:gd name="connsiteX0" fmla="*/ 0 w 2717073"/>
              <a:gd name="connsiteY0" fmla="*/ 618389 h 618389"/>
              <a:gd name="connsiteX1" fmla="*/ 1515291 w 2717073"/>
              <a:gd name="connsiteY1" fmla="*/ 80 h 618389"/>
              <a:gd name="connsiteX2" fmla="*/ 2717073 w 2717073"/>
              <a:gd name="connsiteY2" fmla="*/ 583554 h 618389"/>
              <a:gd name="connsiteX0" fmla="*/ 0 w 2717073"/>
              <a:gd name="connsiteY0" fmla="*/ 592270 h 592270"/>
              <a:gd name="connsiteX1" fmla="*/ 1358536 w 2717073"/>
              <a:gd name="connsiteY1" fmla="*/ 87 h 592270"/>
              <a:gd name="connsiteX2" fmla="*/ 2717073 w 2717073"/>
              <a:gd name="connsiteY2" fmla="*/ 557435 h 592270"/>
              <a:gd name="connsiteX0" fmla="*/ 0 w 2717073"/>
              <a:gd name="connsiteY0" fmla="*/ 592247 h 592247"/>
              <a:gd name="connsiteX1" fmla="*/ 1358536 w 2717073"/>
              <a:gd name="connsiteY1" fmla="*/ 64 h 592247"/>
              <a:gd name="connsiteX2" fmla="*/ 2717073 w 2717073"/>
              <a:gd name="connsiteY2" fmla="*/ 557412 h 592247"/>
              <a:gd name="connsiteX0" fmla="*/ 0 w 2717073"/>
              <a:gd name="connsiteY0" fmla="*/ 609653 h 609653"/>
              <a:gd name="connsiteX1" fmla="*/ 1445621 w 2717073"/>
              <a:gd name="connsiteY1" fmla="*/ 53 h 609653"/>
              <a:gd name="connsiteX2" fmla="*/ 2717073 w 2717073"/>
              <a:gd name="connsiteY2" fmla="*/ 574818 h 60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17073" h="609653">
                <a:moveTo>
                  <a:pt x="0" y="609653"/>
                </a:moveTo>
                <a:cubicBezTo>
                  <a:pt x="366486" y="110361"/>
                  <a:pt x="1097279" y="-2850"/>
                  <a:pt x="1445621" y="53"/>
                </a:cubicBezTo>
                <a:cubicBezTo>
                  <a:pt x="1793963" y="2956"/>
                  <a:pt x="2468153" y="299046"/>
                  <a:pt x="2717073" y="574818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-112" charset="0"/>
              <a:ea typeface="ＭＳ Ｐゴシック" charset="0"/>
            </a:endParaRP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10A2F0AC-8FAC-1445-96EF-B3C1B99F329D}"/>
              </a:ext>
            </a:extLst>
          </p:cNvPr>
          <p:cNvSpPr/>
          <p:nvPr/>
        </p:nvSpPr>
        <p:spPr bwMode="auto">
          <a:xfrm>
            <a:off x="3478730" y="5038376"/>
            <a:ext cx="104749" cy="104749"/>
          </a:xfrm>
          <a:prstGeom prst="ellipse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-112" charset="0"/>
              <a:ea typeface="ＭＳ Ｐゴシック" charset="0"/>
            </a:endParaRP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6EF5FB6C-5748-B64F-BF3E-A26B5C8A0C54}"/>
              </a:ext>
            </a:extLst>
          </p:cNvPr>
          <p:cNvSpPr/>
          <p:nvPr/>
        </p:nvSpPr>
        <p:spPr bwMode="auto">
          <a:xfrm>
            <a:off x="5175904" y="4997590"/>
            <a:ext cx="104749" cy="104749"/>
          </a:xfrm>
          <a:prstGeom prst="ellipse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-112" charset="0"/>
              <a:ea typeface="ＭＳ Ｐゴシック" charset="0"/>
            </a:endParaRPr>
          </a:p>
        </p:txBody>
      </p:sp>
      <p:sp>
        <p:nvSpPr>
          <p:cNvPr id="27" name="Forme libre 26">
            <a:extLst>
              <a:ext uri="{FF2B5EF4-FFF2-40B4-BE49-F238E27FC236}">
                <a16:creationId xmlns:a16="http://schemas.microsoft.com/office/drawing/2014/main" id="{BA79CE9F-84C7-5A48-AF5A-862A2417E704}"/>
              </a:ext>
            </a:extLst>
          </p:cNvPr>
          <p:cNvSpPr/>
          <p:nvPr/>
        </p:nvSpPr>
        <p:spPr bwMode="auto">
          <a:xfrm flipV="1">
            <a:off x="3427201" y="5411540"/>
            <a:ext cx="2121820" cy="455666"/>
          </a:xfrm>
          <a:custGeom>
            <a:avLst/>
            <a:gdLst>
              <a:gd name="connsiteX0" fmla="*/ 0 w 2708365"/>
              <a:gd name="connsiteY0" fmla="*/ 1088583 h 1088583"/>
              <a:gd name="connsiteX1" fmla="*/ 975360 w 2708365"/>
              <a:gd name="connsiteY1" fmla="*/ 11 h 1088583"/>
              <a:gd name="connsiteX2" fmla="*/ 2708365 w 2708365"/>
              <a:gd name="connsiteY2" fmla="*/ 1071165 h 1088583"/>
              <a:gd name="connsiteX0" fmla="*/ 0 w 2708365"/>
              <a:gd name="connsiteY0" fmla="*/ 618397 h 618397"/>
              <a:gd name="connsiteX1" fmla="*/ 1515291 w 2708365"/>
              <a:gd name="connsiteY1" fmla="*/ 88 h 618397"/>
              <a:gd name="connsiteX2" fmla="*/ 2708365 w 2708365"/>
              <a:gd name="connsiteY2" fmla="*/ 600979 h 618397"/>
              <a:gd name="connsiteX0" fmla="*/ 0 w 2717073"/>
              <a:gd name="connsiteY0" fmla="*/ 618702 h 618702"/>
              <a:gd name="connsiteX1" fmla="*/ 1515291 w 2717073"/>
              <a:gd name="connsiteY1" fmla="*/ 393 h 618702"/>
              <a:gd name="connsiteX2" fmla="*/ 2717073 w 2717073"/>
              <a:gd name="connsiteY2" fmla="*/ 583867 h 618702"/>
              <a:gd name="connsiteX0" fmla="*/ 0 w 2717073"/>
              <a:gd name="connsiteY0" fmla="*/ 618389 h 618389"/>
              <a:gd name="connsiteX1" fmla="*/ 1515291 w 2717073"/>
              <a:gd name="connsiteY1" fmla="*/ 80 h 618389"/>
              <a:gd name="connsiteX2" fmla="*/ 2717073 w 2717073"/>
              <a:gd name="connsiteY2" fmla="*/ 583554 h 618389"/>
              <a:gd name="connsiteX0" fmla="*/ 0 w 2717073"/>
              <a:gd name="connsiteY0" fmla="*/ 618389 h 618389"/>
              <a:gd name="connsiteX1" fmla="*/ 1515291 w 2717073"/>
              <a:gd name="connsiteY1" fmla="*/ 80 h 618389"/>
              <a:gd name="connsiteX2" fmla="*/ 2717073 w 2717073"/>
              <a:gd name="connsiteY2" fmla="*/ 583554 h 618389"/>
              <a:gd name="connsiteX0" fmla="*/ 0 w 2717073"/>
              <a:gd name="connsiteY0" fmla="*/ 592270 h 592270"/>
              <a:gd name="connsiteX1" fmla="*/ 1358536 w 2717073"/>
              <a:gd name="connsiteY1" fmla="*/ 87 h 592270"/>
              <a:gd name="connsiteX2" fmla="*/ 2717073 w 2717073"/>
              <a:gd name="connsiteY2" fmla="*/ 557435 h 592270"/>
              <a:gd name="connsiteX0" fmla="*/ 0 w 2717073"/>
              <a:gd name="connsiteY0" fmla="*/ 592247 h 592247"/>
              <a:gd name="connsiteX1" fmla="*/ 1358536 w 2717073"/>
              <a:gd name="connsiteY1" fmla="*/ 64 h 592247"/>
              <a:gd name="connsiteX2" fmla="*/ 2717073 w 2717073"/>
              <a:gd name="connsiteY2" fmla="*/ 557412 h 592247"/>
              <a:gd name="connsiteX0" fmla="*/ 0 w 2717073"/>
              <a:gd name="connsiteY0" fmla="*/ 609653 h 609653"/>
              <a:gd name="connsiteX1" fmla="*/ 1445621 w 2717073"/>
              <a:gd name="connsiteY1" fmla="*/ 53 h 609653"/>
              <a:gd name="connsiteX2" fmla="*/ 2717073 w 2717073"/>
              <a:gd name="connsiteY2" fmla="*/ 574818 h 60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17073" h="609653">
                <a:moveTo>
                  <a:pt x="0" y="609653"/>
                </a:moveTo>
                <a:cubicBezTo>
                  <a:pt x="366486" y="110361"/>
                  <a:pt x="1097279" y="-2850"/>
                  <a:pt x="1445621" y="53"/>
                </a:cubicBezTo>
                <a:cubicBezTo>
                  <a:pt x="1793963" y="2956"/>
                  <a:pt x="2468153" y="299046"/>
                  <a:pt x="2717073" y="574818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-112" charset="0"/>
              <a:ea typeface="ＭＳ Ｐゴシック" charset="0"/>
            </a:endParaRP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2D412691-EA5C-CF46-9651-04840232F1C7}"/>
              </a:ext>
            </a:extLst>
          </p:cNvPr>
          <p:cNvSpPr/>
          <p:nvPr/>
        </p:nvSpPr>
        <p:spPr bwMode="auto">
          <a:xfrm>
            <a:off x="3356779" y="5348882"/>
            <a:ext cx="104749" cy="104749"/>
          </a:xfrm>
          <a:prstGeom prst="ellipse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-112" charset="0"/>
              <a:ea typeface="ＭＳ Ｐゴシック" charset="0"/>
            </a:endParaRP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9D07BF57-31D8-E447-A1BF-D7DE7A40BC44}"/>
              </a:ext>
            </a:extLst>
          </p:cNvPr>
          <p:cNvSpPr/>
          <p:nvPr/>
        </p:nvSpPr>
        <p:spPr bwMode="auto">
          <a:xfrm>
            <a:off x="5549021" y="5353630"/>
            <a:ext cx="104749" cy="104749"/>
          </a:xfrm>
          <a:prstGeom prst="ellipse">
            <a:avLst/>
          </a:prstGeom>
          <a:solidFill>
            <a:srgbClr val="FF0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-112" charset="0"/>
              <a:ea typeface="ＭＳ Ｐゴシック" charset="0"/>
            </a:endParaRP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30896E17-71BB-E44E-AEEC-93A3CD2FE0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1336" y="4967451"/>
            <a:ext cx="359095" cy="229422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D2C3A918-8B96-B34A-A1E8-20BC72EF15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9826" y="5286545"/>
            <a:ext cx="339146" cy="229422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71BA56C9-B955-3541-B44D-C8729C5AC7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7929" y="5252129"/>
            <a:ext cx="339146" cy="239397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943F7CD6-DF1D-5145-9609-34C7754640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69473" y="4930265"/>
            <a:ext cx="359096" cy="239397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5BB26B5A-EBD7-EA45-864E-B5AB9779E9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7737" y="5261641"/>
            <a:ext cx="368300" cy="317500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35D6598E-9B74-494B-B8C2-76AD7F832A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29597" y="5232969"/>
            <a:ext cx="330200" cy="381000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A65FF448-602E-C04F-962B-1B4F925A6A4F}"/>
              </a:ext>
            </a:extLst>
          </p:cNvPr>
          <p:cNvSpPr txBox="1"/>
          <p:nvPr/>
        </p:nvSpPr>
        <p:spPr>
          <a:xfrm>
            <a:off x="638560" y="4806090"/>
            <a:ext cx="1909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Problem</a:t>
            </a:r>
            <a:r>
              <a:rPr kumimoji="0" lang="fr-FR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kumimoji="0" lang="fr-FR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space</a:t>
            </a:r>
            <a:endParaRPr kumimoji="0" lang="fr-FR" sz="20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B6148938-09BD-D34D-AC66-2EBAE23354A4}"/>
              </a:ext>
            </a:extLst>
          </p:cNvPr>
          <p:cNvSpPr txBox="1"/>
          <p:nvPr/>
        </p:nvSpPr>
        <p:spPr>
          <a:xfrm>
            <a:off x="6370055" y="4806090"/>
            <a:ext cx="1891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Solution </a:t>
            </a:r>
            <a:r>
              <a:rPr kumimoji="0" lang="fr-FR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space</a:t>
            </a:r>
            <a:endParaRPr kumimoji="0" lang="fr-FR" sz="20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AC3BD341-20DE-034B-BB66-D7A90FE9FC2A}"/>
              </a:ext>
            </a:extLst>
          </p:cNvPr>
          <p:cNvSpPr txBox="1"/>
          <p:nvPr/>
        </p:nvSpPr>
        <p:spPr>
          <a:xfrm>
            <a:off x="1347397" y="6136856"/>
            <a:ext cx="7015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How </a:t>
            </a: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can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we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model </a:t>
            </a: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uncertain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(or </a:t>
            </a: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creative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) </a:t>
            </a: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problems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4064247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  <p:bldP spid="18" grpId="0" animBg="1"/>
      <p:bldP spid="20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6" grpId="0"/>
      <p:bldP spid="37" grpId="0"/>
      <p:bldP spid="3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729050" y="1139389"/>
            <a:ext cx="8263801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z="2000" b="1" dirty="0" err="1"/>
              <a:t>Choose</a:t>
            </a:r>
            <a:r>
              <a:rPr lang="fr-FR" sz="2000" b="1" dirty="0"/>
              <a:t> a </a:t>
            </a:r>
            <a:r>
              <a:rPr lang="fr-FR" sz="2000" b="1" dirty="0" err="1"/>
              <a:t>parametric</a:t>
            </a:r>
            <a:r>
              <a:rPr lang="fr-FR" sz="2000" b="1" dirty="0"/>
              <a:t> model </a:t>
            </a:r>
            <a:r>
              <a:rPr lang="fr-FR" sz="2000" dirty="0"/>
              <a:t>for all </a:t>
            </a:r>
            <a:r>
              <a:rPr lang="fr-FR" sz="2000" dirty="0" err="1"/>
              <a:t>probabilities</a:t>
            </a:r>
            <a:endParaRPr lang="fr-FR" sz="2000" dirty="0"/>
          </a:p>
          <a:p>
            <a:pPr marL="800100" lvl="1" indent="-342900">
              <a:buFont typeface="Arial"/>
              <a:buChar char="•"/>
            </a:pP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denote</a:t>
            </a:r>
            <a:r>
              <a:rPr lang="fr-FR" dirty="0"/>
              <a:t> </a:t>
            </a:r>
            <a:r>
              <a:rPr lang="fr-FR" dirty="0" err="1"/>
              <a:t>parameters</a:t>
            </a:r>
            <a:r>
              <a:rPr lang="fr-FR" dirty="0"/>
              <a:t> by     and the class-</a:t>
            </a:r>
            <a:r>
              <a:rPr lang="fr-FR" dirty="0" err="1"/>
              <a:t>conditional</a:t>
            </a:r>
            <a:r>
              <a:rPr lang="fr-FR" dirty="0"/>
              <a:t> distributions by</a:t>
            </a:r>
          </a:p>
          <a:p>
            <a:pPr marL="800100" lvl="1" indent="-342900">
              <a:buFont typeface="Arial"/>
              <a:buChar char="•"/>
            </a:pPr>
            <a:endParaRPr lang="fr-FR" dirty="0"/>
          </a:p>
          <a:p>
            <a:pPr marL="800100" lvl="1" indent="-342900">
              <a:buFont typeface="Arial"/>
              <a:buChar char="•"/>
            </a:pPr>
            <a:endParaRPr lang="fr-FR" dirty="0"/>
          </a:p>
          <a:p>
            <a:pPr marL="800100" lvl="1" indent="-342900">
              <a:buFont typeface="Arial"/>
              <a:buChar char="•"/>
            </a:pPr>
            <a:r>
              <a:rPr lang="fr-FR" dirty="0"/>
              <a:t>  </a:t>
            </a:r>
            <a:r>
              <a:rPr lang="fr-FR" dirty="0" err="1"/>
              <a:t>is</a:t>
            </a:r>
            <a:r>
              <a:rPr lang="fr-FR" dirty="0"/>
              <a:t> not a </a:t>
            </a:r>
            <a:r>
              <a:rPr lang="fr-FR" dirty="0" err="1"/>
              <a:t>random</a:t>
            </a:r>
            <a:r>
              <a:rPr lang="fr-FR" dirty="0"/>
              <a:t> variable but a </a:t>
            </a:r>
            <a:r>
              <a:rPr lang="fr-FR" dirty="0" err="1"/>
              <a:t>parameter</a:t>
            </a:r>
            <a:r>
              <a:rPr lang="fr-FR" dirty="0"/>
              <a:t> (</a:t>
            </a:r>
            <a:r>
              <a:rPr lang="fr-FR" dirty="0" err="1"/>
              <a:t>probabilities</a:t>
            </a:r>
            <a:r>
              <a:rPr lang="fr-FR" dirty="0"/>
              <a:t> are </a:t>
            </a:r>
            <a:r>
              <a:rPr lang="fr-FR" dirty="0" err="1"/>
              <a:t>function</a:t>
            </a:r>
            <a:r>
              <a:rPr lang="fr-FR" dirty="0"/>
              <a:t> of </a:t>
            </a:r>
            <a:r>
              <a:rPr lang="fr-FR" dirty="0" err="1"/>
              <a:t>it</a:t>
            </a:r>
            <a:r>
              <a:rPr lang="fr-FR" dirty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fr-FR" sz="2000" dirty="0"/>
          </a:p>
          <a:p>
            <a:pPr marL="457200" indent="-457200">
              <a:buFont typeface="+mj-lt"/>
              <a:buAutoNum type="arabicPeriod"/>
            </a:pPr>
            <a:r>
              <a:rPr lang="fr-FR" sz="2000" dirty="0"/>
              <a:t>Assemble a </a:t>
            </a:r>
            <a:r>
              <a:rPr lang="fr-FR" sz="2000" b="1" dirty="0"/>
              <a:t>collection of </a:t>
            </a:r>
            <a:r>
              <a:rPr lang="fr-FR" sz="2000" b="1" dirty="0" err="1"/>
              <a:t>datasets</a:t>
            </a:r>
            <a:endParaRPr lang="fr-FR" sz="2000" b="1" dirty="0"/>
          </a:p>
          <a:p>
            <a:pPr marL="914400" lvl="1" indent="-457200">
              <a:buFont typeface="Arial"/>
              <a:buChar char="•"/>
            </a:pPr>
            <a:r>
              <a:rPr lang="fr-FR" dirty="0"/>
              <a:t>Set of </a:t>
            </a:r>
            <a:r>
              <a:rPr lang="fr-FR" dirty="0" err="1"/>
              <a:t>examples</a:t>
            </a:r>
            <a:r>
              <a:rPr lang="fr-FR" dirty="0"/>
              <a:t> </a:t>
            </a:r>
            <a:r>
              <a:rPr lang="fr-FR" b="1" dirty="0" err="1"/>
              <a:t>independently</a:t>
            </a:r>
            <a:r>
              <a:rPr lang="fr-FR" b="1" dirty="0"/>
              <a:t> </a:t>
            </a:r>
            <a:r>
              <a:rPr lang="fr-FR" b="1" dirty="0" err="1"/>
              <a:t>drawn</a:t>
            </a:r>
            <a:r>
              <a:rPr lang="fr-FR" b="1" dirty="0"/>
              <a:t> </a:t>
            </a:r>
            <a:r>
              <a:rPr lang="fr-FR" dirty="0" err="1"/>
              <a:t>from</a:t>
            </a:r>
            <a:r>
              <a:rPr lang="fr-FR" dirty="0"/>
              <a:t> class i (cf. </a:t>
            </a:r>
            <a:r>
              <a:rPr lang="fr-FR" dirty="0" err="1"/>
              <a:t>sampling</a:t>
            </a:r>
            <a:r>
              <a:rPr lang="fr-FR" dirty="0"/>
              <a:t> </a:t>
            </a:r>
            <a:r>
              <a:rPr lang="fr-FR" dirty="0" err="1"/>
              <a:t>schemes</a:t>
            </a:r>
            <a:r>
              <a:rPr lang="fr-FR" dirty="0"/>
              <a:t>)</a:t>
            </a:r>
          </a:p>
          <a:p>
            <a:pPr marL="914400" lvl="1" indent="-457200">
              <a:buFont typeface="Arial"/>
              <a:buChar char="•"/>
            </a:pPr>
            <a:endParaRPr lang="fr-FR" dirty="0"/>
          </a:p>
          <a:p>
            <a:pPr marL="457200" indent="-457200">
              <a:buFont typeface="+mj-lt"/>
              <a:buAutoNum type="arabicPeriod"/>
            </a:pPr>
            <a:r>
              <a:rPr lang="fr-FR" sz="2000" dirty="0"/>
              <a:t>Select the </a:t>
            </a:r>
            <a:r>
              <a:rPr lang="fr-FR" sz="2000" b="1" dirty="0" err="1"/>
              <a:t>parameters</a:t>
            </a:r>
            <a:r>
              <a:rPr lang="fr-FR" sz="2000" b="1" dirty="0"/>
              <a:t> </a:t>
            </a:r>
            <a:r>
              <a:rPr lang="fr-FR" sz="2000" b="1" dirty="0" err="1"/>
              <a:t>that</a:t>
            </a:r>
            <a:r>
              <a:rPr lang="fr-FR" sz="2000" b="1" dirty="0"/>
              <a:t> </a:t>
            </a:r>
            <a:r>
              <a:rPr lang="fr-FR" sz="2000" b="1" dirty="0" err="1"/>
              <a:t>maximize</a:t>
            </a:r>
            <a:r>
              <a:rPr lang="fr-FR" sz="2000" b="1" dirty="0"/>
              <a:t> the </a:t>
            </a:r>
            <a:r>
              <a:rPr lang="fr-FR" sz="2000" b="1" dirty="0" err="1"/>
              <a:t>probability</a:t>
            </a:r>
            <a:r>
              <a:rPr lang="fr-FR" sz="2000" b="1" dirty="0"/>
              <a:t> of data </a:t>
            </a:r>
            <a:r>
              <a:rPr lang="fr-FR" sz="2000" dirty="0"/>
              <a:t>(for </a:t>
            </a:r>
            <a:r>
              <a:rPr lang="fr-FR" sz="2000" dirty="0" err="1"/>
              <a:t>that</a:t>
            </a:r>
            <a:r>
              <a:rPr lang="fr-FR" sz="2000" dirty="0"/>
              <a:t> i)</a:t>
            </a:r>
          </a:p>
          <a:p>
            <a:pPr marL="914400" lvl="1" indent="-457200">
              <a:buFont typeface="Arial"/>
              <a:buChar char="•"/>
            </a:pPr>
            <a:endParaRPr lang="fr-FR" dirty="0"/>
          </a:p>
          <a:p>
            <a:pPr lvl="1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66202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/>
              <a:t>Maximum </a:t>
            </a:r>
            <a:r>
              <a:rPr lang="fr-FR" dirty="0" err="1"/>
              <a:t>Likelihood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20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 9" descr="atiam2013_ml_c1 (glissé(e)s)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8" t="73089" r="72038" b="24441"/>
          <a:stretch/>
        </p:blipFill>
        <p:spPr>
          <a:xfrm>
            <a:off x="4796632" y="1526627"/>
            <a:ext cx="187554" cy="276360"/>
          </a:xfrm>
          <a:prstGeom prst="rect">
            <a:avLst/>
          </a:prstGeom>
        </p:spPr>
      </p:pic>
      <p:pic>
        <p:nvPicPr>
          <p:cNvPr id="11" name="Image 10" descr="atiam2013_ml_c1 (glissé(e)s)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8" t="73089" r="72038" b="24441"/>
          <a:stretch/>
        </p:blipFill>
        <p:spPr>
          <a:xfrm>
            <a:off x="1476543" y="2336765"/>
            <a:ext cx="187554" cy="27636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 flipH="1">
            <a:off x="2233617" y="5498626"/>
            <a:ext cx="4821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/>
              <a:t>How do </a:t>
            </a:r>
            <a:r>
              <a:rPr lang="fr-FR" sz="3600" b="1" dirty="0" err="1"/>
              <a:t>we</a:t>
            </a:r>
            <a:r>
              <a:rPr lang="fr-FR" sz="3600" b="1" dirty="0"/>
              <a:t> </a:t>
            </a:r>
            <a:r>
              <a:rPr lang="fr-FR" sz="3600" b="1" dirty="0" err="1"/>
              <a:t>solve</a:t>
            </a:r>
            <a:r>
              <a:rPr lang="fr-FR" sz="3600" b="1" dirty="0"/>
              <a:t> </a:t>
            </a:r>
            <a:r>
              <a:rPr lang="fr-FR" sz="3600" b="1" dirty="0" err="1"/>
              <a:t>this</a:t>
            </a:r>
            <a:r>
              <a:rPr lang="fr-FR" sz="3600" b="1" dirty="0"/>
              <a:t> ?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D7CE85D-98E7-D044-ADFA-250BBF993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8010" y="1838275"/>
            <a:ext cx="1812923" cy="39121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293DBF8-09B5-EF4A-A0D7-AFCEF02DD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950" y="2835243"/>
            <a:ext cx="2466074" cy="34410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9C0F8E8-AB3D-2749-A684-DD95E9AF33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710" y="4233732"/>
            <a:ext cx="4005936" cy="115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08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66202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/>
              <a:t>Maximum </a:t>
            </a:r>
            <a:r>
              <a:rPr lang="fr-FR" dirty="0" err="1"/>
              <a:t>Likelihood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21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 2" descr="atiam2013_ml_c1 (glissé(e)s)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0" t="58442" r="55012" b="9041"/>
          <a:stretch/>
        </p:blipFill>
        <p:spPr>
          <a:xfrm>
            <a:off x="729050" y="1113274"/>
            <a:ext cx="7957750" cy="511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45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66202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/>
              <a:t>Maximum </a:t>
            </a:r>
            <a:r>
              <a:rPr lang="fr-FR" dirty="0" err="1"/>
              <a:t>Likelihood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22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7" descr="atiam2013_ml_c1 (glissé(e)s)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9" t="11095" r="56965" b="55660"/>
          <a:stretch/>
        </p:blipFill>
        <p:spPr>
          <a:xfrm>
            <a:off x="846594" y="1097593"/>
            <a:ext cx="7500899" cy="521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45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66202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/>
              <a:t>Maximum </a:t>
            </a:r>
            <a:r>
              <a:rPr lang="fr-FR" dirty="0" err="1"/>
              <a:t>Likelihood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23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E66C6D52-DCC7-2C48-B19B-35B6E9E8A77D}"/>
              </a:ext>
            </a:extLst>
          </p:cNvPr>
          <p:cNvSpPr txBox="1"/>
          <p:nvPr/>
        </p:nvSpPr>
        <p:spPr>
          <a:xfrm>
            <a:off x="729050" y="1180049"/>
            <a:ext cx="3773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Summary</a:t>
            </a:r>
            <a:r>
              <a:rPr lang="fr-FR" sz="2000" b="1" dirty="0"/>
              <a:t> of Maximum </a:t>
            </a:r>
            <a:r>
              <a:rPr lang="fr-FR" sz="2000" b="1" dirty="0" err="1"/>
              <a:t>Likelihood</a:t>
            </a:r>
            <a:endParaRPr lang="fr-FR" sz="2000" b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352622F-5858-AA41-9D3C-AE42912C6AFC}"/>
              </a:ext>
            </a:extLst>
          </p:cNvPr>
          <p:cNvSpPr txBox="1"/>
          <p:nvPr/>
        </p:nvSpPr>
        <p:spPr>
          <a:xfrm>
            <a:off x="1113668" y="1655936"/>
            <a:ext cx="6109301" cy="1067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fr-FR" dirty="0" err="1"/>
              <a:t>Choose</a:t>
            </a:r>
            <a:r>
              <a:rPr lang="fr-FR" dirty="0"/>
              <a:t> a </a:t>
            </a:r>
            <a:r>
              <a:rPr lang="fr-FR" dirty="0" err="1"/>
              <a:t>parametric</a:t>
            </a:r>
            <a:r>
              <a:rPr lang="fr-FR" dirty="0"/>
              <a:t> model for </a:t>
            </a:r>
            <a:r>
              <a:rPr lang="fr-FR" dirty="0" err="1"/>
              <a:t>probabilities</a:t>
            </a:r>
            <a:endParaRPr lang="fr-FR" dirty="0"/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fr-FR" dirty="0"/>
              <a:t>Assemble a </a:t>
            </a:r>
            <a:r>
              <a:rPr lang="fr-FR" dirty="0" err="1"/>
              <a:t>dataset</a:t>
            </a:r>
            <a:r>
              <a:rPr lang="fr-FR" dirty="0"/>
              <a:t> of </a:t>
            </a:r>
            <a:r>
              <a:rPr lang="fr-FR" dirty="0" err="1"/>
              <a:t>independent</a:t>
            </a:r>
            <a:r>
              <a:rPr lang="fr-FR" dirty="0"/>
              <a:t> </a:t>
            </a:r>
            <a:r>
              <a:rPr lang="fr-FR" dirty="0" err="1"/>
              <a:t>examples</a:t>
            </a:r>
            <a:endParaRPr lang="fr-FR" dirty="0"/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fr-FR" dirty="0"/>
              <a:t>Select </a:t>
            </a:r>
            <a:r>
              <a:rPr lang="fr-FR" dirty="0" err="1"/>
              <a:t>parameters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maximize</a:t>
            </a:r>
            <a:r>
              <a:rPr lang="fr-FR" dirty="0"/>
              <a:t> the </a:t>
            </a:r>
            <a:r>
              <a:rPr lang="fr-FR" dirty="0" err="1"/>
              <a:t>probability</a:t>
            </a:r>
            <a:r>
              <a:rPr lang="fr-FR" dirty="0"/>
              <a:t> of the data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729B51B-99BE-4243-AFFF-8C9A6FFF6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888" y="3211559"/>
            <a:ext cx="3296223" cy="1080341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B9B0AEF5-E0DB-CD4C-829E-8D1D6CA4E575}"/>
              </a:ext>
            </a:extLst>
          </p:cNvPr>
          <p:cNvSpPr txBox="1"/>
          <p:nvPr/>
        </p:nvSpPr>
        <p:spPr>
          <a:xfrm>
            <a:off x="1491026" y="2703265"/>
            <a:ext cx="3885487" cy="402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 err="1"/>
              <a:t>Given</a:t>
            </a:r>
            <a:r>
              <a:rPr lang="fr-FR" dirty="0"/>
              <a:t> the </a:t>
            </a:r>
            <a:r>
              <a:rPr lang="fr-FR" dirty="0" err="1"/>
              <a:t>dataset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solve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B2EA152-451A-5945-87A0-A2D368D26A02}"/>
              </a:ext>
            </a:extLst>
          </p:cNvPr>
          <p:cNvSpPr txBox="1"/>
          <p:nvPr/>
        </p:nvSpPr>
        <p:spPr>
          <a:xfrm>
            <a:off x="1491026" y="4312162"/>
            <a:ext cx="4552913" cy="402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/>
              <a:t>The solutions are the </a:t>
            </a:r>
            <a:r>
              <a:rPr lang="fr-FR" dirty="0" err="1"/>
              <a:t>parameters</a:t>
            </a:r>
            <a:r>
              <a:rPr lang="fr-FR" dirty="0"/>
              <a:t> </a:t>
            </a:r>
            <a:r>
              <a:rPr lang="fr-FR" dirty="0" err="1"/>
              <a:t>such</a:t>
            </a:r>
            <a:r>
              <a:rPr lang="fr-FR" dirty="0"/>
              <a:t> </a:t>
            </a:r>
            <a:r>
              <a:rPr lang="fr-FR" dirty="0" err="1"/>
              <a:t>that</a:t>
            </a:r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460457A-BFE4-6B46-9B60-62E3E8ACF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306" y="4816828"/>
            <a:ext cx="2298682" cy="32094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6AD587E-D5B0-BD4B-A7C8-346EB25E3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6521" y="5289619"/>
            <a:ext cx="3816679" cy="33119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C9304A0-54C8-7947-96A7-EA8E346D96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7412" y="1723223"/>
            <a:ext cx="1151312" cy="29177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0722FAA-6E7F-EF4E-839C-8143B37EF4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5802" y="2071132"/>
            <a:ext cx="2176453" cy="29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51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66202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err="1"/>
              <a:t>Frequentist</a:t>
            </a:r>
            <a:r>
              <a:rPr lang="fr-FR" dirty="0"/>
              <a:t> vs. </a:t>
            </a:r>
            <a:r>
              <a:rPr lang="fr-FR" dirty="0" err="1"/>
              <a:t>Bayesian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24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732300" y="1121133"/>
            <a:ext cx="7007046" cy="4824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fr-FR" sz="2000" dirty="0"/>
              <a:t>But </a:t>
            </a:r>
            <a:r>
              <a:rPr lang="fr-FR" sz="2000" dirty="0" err="1"/>
              <a:t>wait</a:t>
            </a:r>
            <a:r>
              <a:rPr lang="fr-FR" sz="2000" dirty="0"/>
              <a:t> … </a:t>
            </a:r>
            <a:r>
              <a:rPr lang="fr-FR" sz="2000" dirty="0" err="1"/>
              <a:t>why</a:t>
            </a:r>
            <a:r>
              <a:rPr lang="fr-FR" sz="2000" dirty="0"/>
              <a:t> not </a:t>
            </a:r>
            <a:r>
              <a:rPr lang="fr-FR" sz="2000" b="1" dirty="0" err="1"/>
              <a:t>using</a:t>
            </a:r>
            <a:r>
              <a:rPr lang="fr-FR" sz="2000" b="1" dirty="0"/>
              <a:t> Bayes to </a:t>
            </a:r>
            <a:r>
              <a:rPr lang="fr-FR" sz="2000" b="1" dirty="0" err="1"/>
              <a:t>estimate</a:t>
            </a:r>
            <a:r>
              <a:rPr lang="fr-FR" sz="2000" b="1" dirty="0"/>
              <a:t> the </a:t>
            </a:r>
            <a:r>
              <a:rPr lang="fr-FR" sz="2000" b="1" dirty="0" err="1"/>
              <a:t>parameters</a:t>
            </a:r>
            <a:r>
              <a:rPr lang="fr-FR" sz="2000" b="1" dirty="0"/>
              <a:t> </a:t>
            </a:r>
            <a:r>
              <a:rPr lang="fr-FR" sz="2000" dirty="0"/>
              <a:t>?!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fr-FR" sz="2000" dirty="0"/>
              <a:t>In </a:t>
            </a:r>
            <a:r>
              <a:rPr lang="fr-FR" sz="2000" dirty="0" err="1"/>
              <a:t>fact</a:t>
            </a:r>
            <a:r>
              <a:rPr lang="fr-FR" sz="2000" dirty="0"/>
              <a:t> </a:t>
            </a:r>
            <a:r>
              <a:rPr lang="fr-FR" sz="2000" dirty="0" err="1"/>
              <a:t>we</a:t>
            </a:r>
            <a:r>
              <a:rPr lang="fr-FR" sz="2000" dirty="0"/>
              <a:t> </a:t>
            </a:r>
            <a:r>
              <a:rPr lang="fr-FR" sz="2000" dirty="0" err="1"/>
              <a:t>can</a:t>
            </a:r>
            <a:r>
              <a:rPr lang="fr-FR" sz="2000" dirty="0"/>
              <a:t> ! There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just</a:t>
            </a:r>
            <a:r>
              <a:rPr lang="fr-FR" sz="2000" dirty="0"/>
              <a:t> a </a:t>
            </a:r>
            <a:r>
              <a:rPr lang="fr-FR" sz="2000" b="1" dirty="0" err="1"/>
              <a:t>difference</a:t>
            </a:r>
            <a:r>
              <a:rPr lang="fr-FR" sz="2000" b="1" dirty="0"/>
              <a:t> in </a:t>
            </a:r>
            <a:r>
              <a:rPr lang="fr-FR" sz="2000" b="1" dirty="0" err="1"/>
              <a:t>interpretation</a:t>
            </a:r>
            <a:endParaRPr lang="fr-FR" sz="2000" b="1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fr-FR" sz="2000" dirty="0"/>
              <a:t> </a:t>
            </a:r>
            <a:r>
              <a:rPr lang="fr-FR" sz="2000" b="1" dirty="0" err="1"/>
              <a:t>Frequentist</a:t>
            </a:r>
            <a:r>
              <a:rPr lang="fr-FR" sz="2000" dirty="0"/>
              <a:t> (ML) </a:t>
            </a:r>
            <a:r>
              <a:rPr lang="fr-FR" sz="2000" dirty="0" err="1"/>
              <a:t>view</a:t>
            </a:r>
            <a:endParaRPr lang="fr-FR" sz="2000" dirty="0"/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fr-FR" dirty="0" err="1"/>
              <a:t>Probabilities</a:t>
            </a:r>
            <a:r>
              <a:rPr lang="fr-FR" dirty="0"/>
              <a:t> are relative </a:t>
            </a:r>
            <a:r>
              <a:rPr lang="fr-FR" dirty="0" err="1"/>
              <a:t>frequencies</a:t>
            </a:r>
            <a:endParaRPr lang="fr-FR" dirty="0"/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fr-FR" dirty="0" err="1"/>
              <a:t>Makes</a:t>
            </a:r>
            <a:r>
              <a:rPr lang="fr-FR" dirty="0"/>
              <a:t> </a:t>
            </a:r>
            <a:r>
              <a:rPr lang="fr-FR" dirty="0" err="1"/>
              <a:t>sense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lot of observations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fr-FR" dirty="0"/>
              <a:t>But in </a:t>
            </a:r>
            <a:r>
              <a:rPr lang="fr-FR" dirty="0" err="1"/>
              <a:t>most</a:t>
            </a:r>
            <a:r>
              <a:rPr lang="fr-FR" dirty="0"/>
              <a:t> cases </a:t>
            </a:r>
            <a:r>
              <a:rPr lang="fr-FR" dirty="0" err="1"/>
              <a:t>we</a:t>
            </a:r>
            <a:r>
              <a:rPr lang="fr-FR" dirty="0"/>
              <a:t> do not have lots of observations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fr-FR" dirty="0"/>
              <a:t>And the </a:t>
            </a:r>
            <a:r>
              <a:rPr lang="fr-FR" dirty="0" err="1"/>
              <a:t>probabilities</a:t>
            </a:r>
            <a:r>
              <a:rPr lang="fr-FR" dirty="0"/>
              <a:t> are </a:t>
            </a:r>
            <a:r>
              <a:rPr lang="fr-FR" dirty="0" err="1"/>
              <a:t>mostly</a:t>
            </a:r>
            <a:r>
              <a:rPr lang="fr-FR" dirty="0"/>
              <a:t> not objective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fr-FR" sz="2000" b="1" dirty="0" err="1"/>
              <a:t>Bayesian</a:t>
            </a:r>
            <a:r>
              <a:rPr lang="fr-FR" sz="2000" dirty="0"/>
              <a:t> </a:t>
            </a:r>
            <a:r>
              <a:rPr lang="fr-FR" sz="2000" dirty="0" err="1"/>
              <a:t>view</a:t>
            </a:r>
            <a:endParaRPr lang="fr-FR" sz="2000" dirty="0"/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fr-FR" dirty="0" err="1"/>
              <a:t>Probabilities</a:t>
            </a:r>
            <a:r>
              <a:rPr lang="fr-FR" dirty="0"/>
              <a:t> are </a:t>
            </a:r>
            <a:r>
              <a:rPr lang="fr-FR" i="1" dirty="0"/>
              <a:t>subjective </a:t>
            </a:r>
            <a:r>
              <a:rPr lang="fr-FR" dirty="0"/>
              <a:t>(not </a:t>
            </a:r>
            <a:r>
              <a:rPr lang="fr-FR" dirty="0" err="1"/>
              <a:t>equal</a:t>
            </a:r>
            <a:r>
              <a:rPr lang="fr-FR" dirty="0"/>
              <a:t> to relative count)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fr-FR" dirty="0" err="1"/>
              <a:t>Probabilities</a:t>
            </a:r>
            <a:r>
              <a:rPr lang="fr-FR" dirty="0"/>
              <a:t> are </a:t>
            </a:r>
            <a:r>
              <a:rPr lang="fr-FR" b="1" dirty="0" err="1"/>
              <a:t>degrees</a:t>
            </a:r>
            <a:r>
              <a:rPr lang="fr-FR" b="1" dirty="0"/>
              <a:t> of </a:t>
            </a:r>
            <a:r>
              <a:rPr lang="fr-FR" b="1" dirty="0" err="1"/>
              <a:t>belief</a:t>
            </a:r>
            <a:r>
              <a:rPr lang="fr-FR" b="1" dirty="0"/>
              <a:t> </a:t>
            </a:r>
            <a:r>
              <a:rPr lang="fr-FR" dirty="0"/>
              <a:t>on the </a:t>
            </a:r>
            <a:r>
              <a:rPr lang="fr-FR" dirty="0" err="1"/>
              <a:t>outcome</a:t>
            </a:r>
            <a:endParaRPr lang="fr-FR" dirty="0"/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fr-FR" dirty="0" err="1"/>
              <a:t>Equates</a:t>
            </a:r>
            <a:r>
              <a:rPr lang="fr-FR" dirty="0"/>
              <a:t> to « </a:t>
            </a:r>
            <a:r>
              <a:rPr lang="fr-FR" dirty="0" err="1"/>
              <a:t>frequentist</a:t>
            </a:r>
            <a:r>
              <a:rPr lang="fr-FR" dirty="0"/>
              <a:t> over alternative </a:t>
            </a:r>
            <a:r>
              <a:rPr lang="fr-FR" dirty="0" err="1"/>
              <a:t>realities</a:t>
            </a:r>
            <a:r>
              <a:rPr lang="fr-FR" dirty="0"/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286117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66202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err="1"/>
              <a:t>Frequentist</a:t>
            </a:r>
            <a:r>
              <a:rPr lang="fr-FR" dirty="0"/>
              <a:t> vs. </a:t>
            </a:r>
            <a:r>
              <a:rPr lang="fr-FR" dirty="0" err="1"/>
              <a:t>Bayesian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25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732300" y="1121133"/>
            <a:ext cx="6558206" cy="468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fr-FR" sz="2000" b="1" dirty="0"/>
              <a:t>Optimal </a:t>
            </a:r>
            <a:r>
              <a:rPr lang="fr-FR" sz="2000" b="1" dirty="0" err="1"/>
              <a:t>estimate</a:t>
            </a:r>
            <a:endParaRPr lang="fr-FR" sz="2000" b="1" dirty="0"/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fr-FR" dirty="0"/>
              <a:t>Under ML </a:t>
            </a:r>
            <a:r>
              <a:rPr lang="fr-FR" dirty="0" err="1"/>
              <a:t>there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one « best » </a:t>
            </a:r>
            <a:r>
              <a:rPr lang="fr-FR" dirty="0" err="1"/>
              <a:t>estimate</a:t>
            </a:r>
            <a:r>
              <a:rPr lang="fr-FR" dirty="0"/>
              <a:t> (</a:t>
            </a:r>
            <a:r>
              <a:rPr lang="fr-FR" dirty="0" err="1"/>
              <a:t>optimization-wise</a:t>
            </a:r>
            <a:r>
              <a:rPr lang="fr-FR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fr-FR" dirty="0"/>
              <a:t>Under Bayes </a:t>
            </a:r>
            <a:r>
              <a:rPr lang="fr-FR" dirty="0" err="1"/>
              <a:t>there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 « best » </a:t>
            </a:r>
            <a:r>
              <a:rPr lang="fr-FR" dirty="0" err="1"/>
              <a:t>estimate</a:t>
            </a:r>
            <a:endParaRPr lang="fr-FR" dirty="0"/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fr-FR" dirty="0"/>
              <a:t>In the </a:t>
            </a:r>
            <a:r>
              <a:rPr lang="fr-FR" dirty="0" err="1"/>
              <a:t>probabilistic</a:t>
            </a:r>
            <a:r>
              <a:rPr lang="fr-FR" dirty="0"/>
              <a:t> </a:t>
            </a:r>
            <a:r>
              <a:rPr lang="fr-FR" dirty="0" err="1"/>
              <a:t>framework</a:t>
            </a:r>
            <a:r>
              <a:rPr lang="fr-FR" dirty="0"/>
              <a:t>, « best » has no real </a:t>
            </a:r>
            <a:r>
              <a:rPr lang="fr-FR" dirty="0" err="1"/>
              <a:t>sense</a:t>
            </a:r>
            <a:endParaRPr lang="fr-FR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fr-FR" b="1" dirty="0" err="1"/>
              <a:t>Predictions</a:t>
            </a:r>
            <a:endParaRPr lang="fr-FR" b="1" dirty="0"/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fr-FR" dirty="0" err="1"/>
              <a:t>We</a:t>
            </a:r>
            <a:r>
              <a:rPr lang="fr-FR" dirty="0"/>
              <a:t> do not </a:t>
            </a:r>
            <a:r>
              <a:rPr lang="fr-FR" dirty="0" err="1"/>
              <a:t>really</a:t>
            </a:r>
            <a:r>
              <a:rPr lang="fr-FR" dirty="0"/>
              <a:t> care about the </a:t>
            </a:r>
            <a:r>
              <a:rPr lang="fr-FR" dirty="0" err="1"/>
              <a:t>parameters</a:t>
            </a:r>
            <a:r>
              <a:rPr lang="fr-FR" dirty="0"/>
              <a:t> </a:t>
            </a:r>
            <a:r>
              <a:rPr lang="fr-FR" dirty="0" err="1"/>
              <a:t>themselves</a:t>
            </a:r>
            <a:endParaRPr lang="fr-FR" dirty="0"/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fr-FR" dirty="0" err="1"/>
              <a:t>Only</a:t>
            </a:r>
            <a:r>
              <a:rPr lang="fr-FR" dirty="0"/>
              <a:t> in the </a:t>
            </a:r>
            <a:r>
              <a:rPr lang="fr-FR" dirty="0" err="1"/>
              <a:t>fact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build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 …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fr-FR" dirty="0" err="1"/>
              <a:t>Models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predictions</a:t>
            </a:r>
            <a:endParaRPr lang="fr-FR" dirty="0"/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fr-FR" dirty="0" err="1"/>
              <a:t>Unlike</a:t>
            </a:r>
            <a:r>
              <a:rPr lang="fr-FR" dirty="0"/>
              <a:t> ML, Bayes uses </a:t>
            </a:r>
            <a:r>
              <a:rPr lang="fr-FR" b="1" dirty="0"/>
              <a:t>all information in training to </a:t>
            </a:r>
            <a:r>
              <a:rPr lang="fr-FR" b="1" dirty="0" err="1"/>
              <a:t>predict</a:t>
            </a:r>
            <a:endParaRPr lang="fr-FR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fr-FR" b="1" dirty="0"/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862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atiam2013_ml_c1 (glissé(e)s)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84" t="62011" r="15978" b="27764"/>
          <a:stretch/>
        </p:blipFill>
        <p:spPr>
          <a:xfrm>
            <a:off x="1246439" y="1658962"/>
            <a:ext cx="5539568" cy="156124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A06227B-35BA-ED4E-B17D-C21711BE4A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50358" y="3289556"/>
            <a:ext cx="3539906" cy="166860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C6E3490-8AA3-9C42-85D6-423CD152A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132" y="3182433"/>
            <a:ext cx="2485282" cy="198822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66202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err="1"/>
              <a:t>Example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26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51484A3E-781A-E748-919C-DE401B35D21E}"/>
              </a:ext>
            </a:extLst>
          </p:cNvPr>
          <p:cNvSpPr txBox="1"/>
          <p:nvPr/>
        </p:nvSpPr>
        <p:spPr>
          <a:xfrm>
            <a:off x="1108267" y="1202906"/>
            <a:ext cx="3410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Communications </a:t>
            </a:r>
            <a:r>
              <a:rPr lang="fr-FR" sz="2400" dirty="0" err="1"/>
              <a:t>problem</a:t>
            </a:r>
            <a:endParaRPr lang="fr-FR" sz="2400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BBFBB64-6080-6344-A3A1-52C1EE93B52D}"/>
              </a:ext>
            </a:extLst>
          </p:cNvPr>
          <p:cNvSpPr txBox="1"/>
          <p:nvPr/>
        </p:nvSpPr>
        <p:spPr>
          <a:xfrm>
            <a:off x="1061791" y="3483821"/>
            <a:ext cx="1503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Two</a:t>
            </a:r>
            <a:r>
              <a:rPr lang="fr-FR" sz="2400" dirty="0"/>
              <a:t> states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56CD286-AEB6-9A4B-9005-1FFCE014CABD}"/>
              </a:ext>
            </a:extLst>
          </p:cNvPr>
          <p:cNvSpPr txBox="1"/>
          <p:nvPr/>
        </p:nvSpPr>
        <p:spPr>
          <a:xfrm>
            <a:off x="1061790" y="4722580"/>
            <a:ext cx="1752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</a:rPr>
              <a:t>Noise model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73A870A-EDC2-A449-85A1-57D89AD9025F}"/>
              </a:ext>
            </a:extLst>
          </p:cNvPr>
          <p:cNvSpPr txBox="1"/>
          <p:nvPr/>
        </p:nvSpPr>
        <p:spPr>
          <a:xfrm>
            <a:off x="1330633" y="3918732"/>
            <a:ext cx="2287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 = 0 : transmit signal 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314D85E4-8E56-EE41-ACDF-70474319F2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9045" y="4053722"/>
            <a:ext cx="715351" cy="18248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62AF118A-9D14-5B46-B0FA-0573CEDDB8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9045" y="4429638"/>
            <a:ext cx="886667" cy="175926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6F49C72C-CD60-0E46-BD33-C160FAC8CB82}"/>
              </a:ext>
            </a:extLst>
          </p:cNvPr>
          <p:cNvSpPr txBox="1"/>
          <p:nvPr/>
        </p:nvSpPr>
        <p:spPr>
          <a:xfrm>
            <a:off x="1330633" y="4288064"/>
            <a:ext cx="2287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 = 1 : transmit signal 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462544FF-5ACE-504A-9027-2BAD4D16B5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2280" y="3630440"/>
            <a:ext cx="289243" cy="212679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77C4377C-2A8C-A648-841E-CF1B3153A3D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928" t="-8284" b="-1"/>
          <a:stretch/>
        </p:blipFill>
        <p:spPr>
          <a:xfrm>
            <a:off x="8454614" y="4429638"/>
            <a:ext cx="364358" cy="21329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70AAEC9-1164-1245-A4B1-84F1DD8ED4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39116" y="5550410"/>
            <a:ext cx="1439929" cy="24288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5E2D6FE-D3DB-8B42-9DCE-47DC8E9B96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20225" y="5483097"/>
            <a:ext cx="1841548" cy="391210"/>
          </a:xfrm>
          <a:prstGeom prst="rect">
            <a:avLst/>
          </a:prstGeom>
        </p:spPr>
      </p:pic>
      <p:sp>
        <p:nvSpPr>
          <p:cNvPr id="11" name="Rectangle à coins arrondis 10">
            <a:extLst>
              <a:ext uri="{FF2B5EF4-FFF2-40B4-BE49-F238E27FC236}">
                <a16:creationId xmlns:a16="http://schemas.microsoft.com/office/drawing/2014/main" id="{1841C59E-6982-3C43-A0E6-02FB0D1FA343}"/>
              </a:ext>
            </a:extLst>
          </p:cNvPr>
          <p:cNvSpPr/>
          <p:nvPr/>
        </p:nvSpPr>
        <p:spPr>
          <a:xfrm>
            <a:off x="1871831" y="5404281"/>
            <a:ext cx="4022513" cy="5739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668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4" grpId="0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66202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err="1"/>
              <a:t>Example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27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034772" y="1086619"/>
            <a:ext cx="6763390" cy="1263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fr-FR" sz="2400" b="1" dirty="0"/>
              <a:t>Calibration mode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fr-FR" sz="2000" dirty="0" err="1"/>
              <a:t>Ask</a:t>
            </a:r>
            <a:r>
              <a:rPr lang="fr-FR" sz="2000" dirty="0"/>
              <a:t> the system to </a:t>
            </a:r>
            <a:r>
              <a:rPr lang="fr-FR" sz="2000" b="1" dirty="0"/>
              <a:t>transmit a single class </a:t>
            </a:r>
            <a:r>
              <a:rPr lang="fr-FR" sz="2000" dirty="0"/>
              <a:t>and </a:t>
            </a:r>
            <a:r>
              <a:rPr lang="fr-FR" sz="2000" dirty="0" err="1"/>
              <a:t>measure</a:t>
            </a:r>
            <a:r>
              <a:rPr lang="fr-FR" sz="2000" dirty="0"/>
              <a:t> X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fr-FR" sz="2000" dirty="0" err="1"/>
              <a:t>Compute</a:t>
            </a:r>
            <a:r>
              <a:rPr lang="fr-FR" sz="2000" dirty="0"/>
              <a:t> the </a:t>
            </a:r>
            <a:r>
              <a:rPr lang="fr-FR" sz="2000" b="1" dirty="0"/>
              <a:t>ML </a:t>
            </a:r>
            <a:r>
              <a:rPr lang="fr-FR" sz="2000" b="1" dirty="0" err="1"/>
              <a:t>estimate</a:t>
            </a:r>
            <a:r>
              <a:rPr lang="fr-FR" sz="2000" b="1" dirty="0"/>
              <a:t> of the </a:t>
            </a:r>
            <a:r>
              <a:rPr lang="fr-FR" sz="2000" b="1" dirty="0" err="1"/>
              <a:t>mean</a:t>
            </a:r>
            <a:r>
              <a:rPr lang="fr-FR" sz="2000" b="1" dirty="0"/>
              <a:t> of X</a:t>
            </a:r>
            <a:endParaRPr lang="fr-FR" sz="2000" dirty="0"/>
          </a:p>
        </p:txBody>
      </p:sp>
      <p:sp>
        <p:nvSpPr>
          <p:cNvPr id="9" name="ZoneTexte 8"/>
          <p:cNvSpPr txBox="1"/>
          <p:nvPr/>
        </p:nvSpPr>
        <p:spPr>
          <a:xfrm>
            <a:off x="992439" y="3109296"/>
            <a:ext cx="5096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fr-FR" sz="2400" dirty="0" err="1"/>
              <a:t>Result</a:t>
            </a:r>
            <a:r>
              <a:rPr lang="fr-FR" sz="2400" dirty="0"/>
              <a:t>: the </a:t>
            </a:r>
            <a:r>
              <a:rPr lang="fr-FR" sz="2400" b="1" dirty="0" err="1"/>
              <a:t>estimate</a:t>
            </a:r>
            <a:r>
              <a:rPr lang="fr-FR" sz="2400" b="1" dirty="0"/>
              <a:t> </a:t>
            </a:r>
            <a:r>
              <a:rPr lang="fr-FR" sz="2400" b="1" dirty="0" err="1"/>
              <a:t>is</a:t>
            </a:r>
            <a:r>
              <a:rPr lang="fr-FR" sz="2400" b="1" dirty="0"/>
              <a:t> </a:t>
            </a:r>
            <a:r>
              <a:rPr lang="fr-FR" sz="2400" b="1" dirty="0" err="1"/>
              <a:t>different</a:t>
            </a:r>
            <a:r>
              <a:rPr lang="fr-FR" sz="2400" b="1" dirty="0"/>
              <a:t> </a:t>
            </a:r>
            <a:r>
              <a:rPr lang="fr-FR" sz="2400" b="1" dirty="0" err="1"/>
              <a:t>than</a:t>
            </a:r>
            <a:r>
              <a:rPr lang="fr-FR" sz="2400" b="1" dirty="0"/>
              <a:t> </a:t>
            </a:r>
            <a:endParaRPr lang="fr-FR" sz="2000" dirty="0"/>
          </a:p>
        </p:txBody>
      </p:sp>
      <p:sp>
        <p:nvSpPr>
          <p:cNvPr id="10" name="ZoneTexte 9"/>
          <p:cNvSpPr txBox="1"/>
          <p:nvPr/>
        </p:nvSpPr>
        <p:spPr>
          <a:xfrm>
            <a:off x="984743" y="3547849"/>
            <a:ext cx="6378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fr-FR" sz="2400" dirty="0" err="1"/>
              <a:t>We</a:t>
            </a:r>
            <a:r>
              <a:rPr lang="fr-FR" sz="2400" dirty="0"/>
              <a:t> </a:t>
            </a:r>
            <a:r>
              <a:rPr lang="fr-FR" sz="2400" dirty="0" err="1"/>
              <a:t>need</a:t>
            </a:r>
            <a:r>
              <a:rPr lang="fr-FR" sz="2400" dirty="0"/>
              <a:t> to combine </a:t>
            </a:r>
            <a:r>
              <a:rPr lang="fr-FR" sz="2400" b="1" dirty="0" err="1"/>
              <a:t>two</a:t>
            </a:r>
            <a:r>
              <a:rPr lang="fr-FR" sz="2400" b="1" dirty="0"/>
              <a:t> </a:t>
            </a:r>
            <a:r>
              <a:rPr lang="fr-FR" sz="2400" b="1" dirty="0" err="1"/>
              <a:t>forms</a:t>
            </a:r>
            <a:r>
              <a:rPr lang="fr-FR" sz="2400" b="1" dirty="0"/>
              <a:t> of information</a:t>
            </a:r>
            <a:endParaRPr lang="fr-FR" sz="2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2123105" y="4127500"/>
            <a:ext cx="1621983" cy="4514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dirty="0"/>
              <a:t>Our </a:t>
            </a:r>
            <a:r>
              <a:rPr lang="fr-FR" sz="2000" b="1" dirty="0" err="1"/>
              <a:t>prior</a:t>
            </a:r>
            <a:r>
              <a:rPr lang="fr-FR" sz="2000" b="1" dirty="0"/>
              <a:t> </a:t>
            </a:r>
            <a:r>
              <a:rPr lang="fr-FR" sz="2000" dirty="0" err="1"/>
              <a:t>was</a:t>
            </a:r>
            <a:endParaRPr lang="fr-FR" sz="2000" dirty="0"/>
          </a:p>
        </p:txBody>
      </p:sp>
      <p:sp>
        <p:nvSpPr>
          <p:cNvPr id="12" name="ZoneTexte 11"/>
          <p:cNvSpPr txBox="1"/>
          <p:nvPr/>
        </p:nvSpPr>
        <p:spPr>
          <a:xfrm>
            <a:off x="1784439" y="4670556"/>
            <a:ext cx="2279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Our </a:t>
            </a:r>
            <a:r>
              <a:rPr lang="fr-FR" sz="2000" b="1" dirty="0"/>
              <a:t>data-</a:t>
            </a:r>
            <a:r>
              <a:rPr lang="fr-FR" sz="2000" b="1" dirty="0" err="1"/>
              <a:t>driven</a:t>
            </a:r>
            <a:r>
              <a:rPr lang="fr-FR" sz="2000" b="1" dirty="0"/>
              <a:t> </a:t>
            </a:r>
            <a:r>
              <a:rPr lang="fr-FR" sz="2000" b="1" dirty="0" err="1"/>
              <a:t>estimate</a:t>
            </a:r>
            <a:r>
              <a:rPr lang="fr-FR" sz="2000" b="1" dirty="0"/>
              <a:t> </a:t>
            </a:r>
            <a:r>
              <a:rPr lang="fr-FR" sz="2000" dirty="0" err="1"/>
              <a:t>is</a:t>
            </a:r>
            <a:endParaRPr lang="fr-FR" sz="2000" dirty="0"/>
          </a:p>
        </p:txBody>
      </p:sp>
      <p:pic>
        <p:nvPicPr>
          <p:cNvPr id="16" name="Image 15" descr="atiam2013_ml_c1 (glissé(e)s)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71" t="19117" r="24769" b="76349"/>
          <a:stretch/>
        </p:blipFill>
        <p:spPr>
          <a:xfrm>
            <a:off x="3589867" y="2428205"/>
            <a:ext cx="1349022" cy="690350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971036" y="5515001"/>
            <a:ext cx="7260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We</a:t>
            </a:r>
            <a:r>
              <a:rPr lang="fr-FR" sz="2000" dirty="0"/>
              <a:t> </a:t>
            </a:r>
            <a:r>
              <a:rPr lang="fr-FR" sz="2000" dirty="0" err="1"/>
              <a:t>could</a:t>
            </a:r>
            <a:r>
              <a:rPr lang="fr-FR" sz="2000" dirty="0"/>
              <a:t> stop </a:t>
            </a:r>
            <a:r>
              <a:rPr lang="fr-FR" sz="2000" dirty="0" err="1"/>
              <a:t>there</a:t>
            </a:r>
            <a:r>
              <a:rPr lang="fr-FR" sz="2000" dirty="0"/>
              <a:t> but </a:t>
            </a:r>
            <a:r>
              <a:rPr lang="fr-FR" sz="2000" dirty="0" err="1"/>
              <a:t>think</a:t>
            </a:r>
            <a:r>
              <a:rPr lang="fr-FR" sz="2000" dirty="0"/>
              <a:t> about </a:t>
            </a:r>
            <a:r>
              <a:rPr lang="fr-FR" sz="2000" b="1" dirty="0" err="1"/>
              <a:t>erratic</a:t>
            </a:r>
            <a:r>
              <a:rPr lang="fr-FR" sz="2000" b="1" dirty="0"/>
              <a:t> </a:t>
            </a:r>
            <a:r>
              <a:rPr lang="fr-FR" sz="2000" b="1" dirty="0" err="1"/>
              <a:t>jitter</a:t>
            </a:r>
            <a:r>
              <a:rPr lang="fr-FR" sz="2000" b="1" dirty="0"/>
              <a:t> </a:t>
            </a:r>
            <a:r>
              <a:rPr lang="fr-FR" sz="2000" dirty="0"/>
              <a:t>on one calibration</a:t>
            </a:r>
            <a:endParaRPr lang="fr-FR" sz="2000" b="1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EB6C49B-11FE-AA43-BBD6-8FF59A269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999" y="4172625"/>
            <a:ext cx="1899665" cy="35564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147FA35-7D07-E14D-9C98-44D33EFAA8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6405" y="4879977"/>
            <a:ext cx="1864968" cy="35564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23831DF-30BF-634A-8392-26A31321F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8706" y="3314670"/>
            <a:ext cx="324417" cy="23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2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66202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err="1"/>
              <a:t>Bayesian</a:t>
            </a:r>
            <a:r>
              <a:rPr lang="fr-FR" dirty="0"/>
              <a:t> solution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28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063379" y="1240556"/>
            <a:ext cx="41216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000" dirty="0" err="1"/>
              <a:t>Gaussian</a:t>
            </a:r>
            <a:r>
              <a:rPr lang="fr-FR" sz="2000" dirty="0"/>
              <a:t> </a:t>
            </a:r>
            <a:r>
              <a:rPr lang="fr-FR" sz="2000" b="1" dirty="0" err="1"/>
              <a:t>likelihood</a:t>
            </a:r>
            <a:r>
              <a:rPr lang="fr-FR" sz="2000" b="1" dirty="0"/>
              <a:t> </a:t>
            </a:r>
            <a:r>
              <a:rPr lang="fr-FR" sz="2000" dirty="0"/>
              <a:t>(observations)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947668" y="2592400"/>
            <a:ext cx="376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000" dirty="0" err="1"/>
              <a:t>Gaussian</a:t>
            </a:r>
            <a:r>
              <a:rPr lang="fr-FR" sz="2000" dirty="0"/>
              <a:t> </a:t>
            </a:r>
            <a:r>
              <a:rPr lang="fr-FR" sz="2000" b="1" dirty="0" err="1"/>
              <a:t>prior</a:t>
            </a:r>
            <a:r>
              <a:rPr lang="fr-FR" sz="2000" b="1" dirty="0"/>
              <a:t> </a:t>
            </a:r>
            <a:r>
              <a:rPr lang="fr-FR" sz="2000" dirty="0"/>
              <a:t>(</a:t>
            </a:r>
            <a:r>
              <a:rPr lang="fr-FR" sz="2000" dirty="0" err="1"/>
              <a:t>what</a:t>
            </a:r>
            <a:r>
              <a:rPr lang="fr-FR" sz="2000" dirty="0"/>
              <a:t> </a:t>
            </a:r>
            <a:r>
              <a:rPr lang="fr-FR" sz="2000" dirty="0" err="1"/>
              <a:t>we</a:t>
            </a:r>
            <a:r>
              <a:rPr lang="fr-FR" sz="2000" dirty="0"/>
              <a:t> </a:t>
            </a:r>
            <a:r>
              <a:rPr lang="fr-FR" sz="2000" dirty="0" err="1"/>
              <a:t>knew</a:t>
            </a:r>
            <a:r>
              <a:rPr lang="fr-FR" sz="2000" dirty="0"/>
              <a:t>)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905335" y="4297022"/>
            <a:ext cx="5878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000" dirty="0" err="1"/>
              <a:t>We</a:t>
            </a:r>
            <a:r>
              <a:rPr lang="fr-FR" sz="2000" dirty="0"/>
              <a:t> </a:t>
            </a:r>
            <a:r>
              <a:rPr lang="fr-FR" sz="2000" b="1" dirty="0" err="1"/>
              <a:t>need</a:t>
            </a:r>
            <a:r>
              <a:rPr lang="fr-FR" sz="2000" b="1" dirty="0"/>
              <a:t> to </a:t>
            </a:r>
            <a:r>
              <a:rPr lang="fr-FR" sz="2000" b="1" dirty="0" err="1"/>
              <a:t>compute</a:t>
            </a:r>
            <a:r>
              <a:rPr lang="fr-FR" sz="2000" b="1" dirty="0"/>
              <a:t> </a:t>
            </a:r>
            <a:r>
              <a:rPr lang="fr-FR" sz="2000" dirty="0"/>
              <a:t>the </a:t>
            </a:r>
            <a:r>
              <a:rPr lang="fr-FR" sz="2000" b="1" dirty="0" err="1"/>
              <a:t>posterior</a:t>
            </a:r>
            <a:r>
              <a:rPr lang="fr-FR" sz="2000" b="1" dirty="0"/>
              <a:t> distribution </a:t>
            </a:r>
            <a:r>
              <a:rPr lang="fr-FR" sz="2000" dirty="0"/>
              <a:t>for 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2285402" y="3896912"/>
            <a:ext cx="3275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are </a:t>
            </a:r>
            <a:r>
              <a:rPr lang="fr-FR" sz="2000" dirty="0" err="1"/>
              <a:t>known</a:t>
            </a:r>
            <a:r>
              <a:rPr lang="fr-FR" sz="2000" b="1" dirty="0"/>
              <a:t> hyper-</a:t>
            </a:r>
            <a:r>
              <a:rPr lang="fr-FR" sz="2000" b="1" dirty="0" err="1"/>
              <a:t>parameters</a:t>
            </a:r>
            <a:endParaRPr lang="fr-FR" sz="2000" dirty="0"/>
          </a:p>
        </p:txBody>
      </p:sp>
      <p:pic>
        <p:nvPicPr>
          <p:cNvPr id="16" name="Image 15" descr="atiam2013_ml_c1 (glissé(e)s)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28" t="83501" r="59283" b="14816"/>
          <a:stretch/>
        </p:blipFill>
        <p:spPr>
          <a:xfrm>
            <a:off x="6677296" y="4413597"/>
            <a:ext cx="213142" cy="256376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878311" y="2147838"/>
            <a:ext cx="3160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The </a:t>
            </a:r>
            <a:r>
              <a:rPr lang="fr-FR" b="1" dirty="0"/>
              <a:t>calibration data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receive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4725110" y="2161348"/>
            <a:ext cx="3176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The </a:t>
            </a:r>
            <a:r>
              <a:rPr lang="fr-FR" b="1" dirty="0" err="1"/>
              <a:t>mean</a:t>
            </a:r>
            <a:r>
              <a:rPr lang="fr-FR" b="1" dirty="0"/>
              <a:t> </a:t>
            </a:r>
            <a:r>
              <a:rPr lang="fr-FR" b="1" dirty="0" err="1"/>
              <a:t>we</a:t>
            </a:r>
            <a:r>
              <a:rPr lang="fr-FR" b="1" dirty="0"/>
              <a:t> </a:t>
            </a:r>
            <a:r>
              <a:rPr lang="fr-FR" b="1" dirty="0" err="1"/>
              <a:t>estimated</a:t>
            </a:r>
            <a:r>
              <a:rPr lang="fr-FR" b="1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it</a:t>
            </a:r>
            <a:endParaRPr lang="fr-FR" dirty="0"/>
          </a:p>
        </p:txBody>
      </p:sp>
      <p:sp>
        <p:nvSpPr>
          <p:cNvPr id="19" name="ZoneTexte 18"/>
          <p:cNvSpPr txBox="1"/>
          <p:nvPr/>
        </p:nvSpPr>
        <p:spPr>
          <a:xfrm>
            <a:off x="4497158" y="3499358"/>
            <a:ext cx="2982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The </a:t>
            </a:r>
            <a:r>
              <a:rPr lang="fr-FR" b="1" dirty="0" err="1"/>
              <a:t>mean</a:t>
            </a:r>
            <a:r>
              <a:rPr lang="fr-FR" b="1" dirty="0"/>
              <a:t> </a:t>
            </a:r>
            <a:r>
              <a:rPr lang="fr-FR" b="1" dirty="0" err="1"/>
              <a:t>we</a:t>
            </a:r>
            <a:r>
              <a:rPr lang="fr-FR" b="1" dirty="0"/>
              <a:t> </a:t>
            </a:r>
            <a:r>
              <a:rPr lang="fr-FR" b="1" dirty="0" err="1"/>
              <a:t>used</a:t>
            </a:r>
            <a:r>
              <a:rPr lang="fr-FR" b="1" dirty="0"/>
              <a:t> </a:t>
            </a:r>
            <a:r>
              <a:rPr lang="fr-FR" dirty="0"/>
              <a:t>up to </a:t>
            </a:r>
            <a:r>
              <a:rPr lang="fr-FR" dirty="0" err="1"/>
              <a:t>now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1369860" y="5734315"/>
            <a:ext cx="6575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The </a:t>
            </a:r>
            <a:r>
              <a:rPr lang="fr-FR" sz="2400" dirty="0">
                <a:solidFill>
                  <a:srgbClr val="FF0000"/>
                </a:solidFill>
              </a:rPr>
              <a:t>« real » (optimal) </a:t>
            </a:r>
            <a:r>
              <a:rPr lang="fr-FR" sz="2400" b="1" dirty="0" err="1">
                <a:solidFill>
                  <a:srgbClr val="FF0000"/>
                </a:solidFill>
              </a:rPr>
              <a:t>mean</a:t>
            </a:r>
            <a:r>
              <a:rPr lang="fr-FR" sz="2400" b="1" dirty="0">
                <a:solidFill>
                  <a:srgbClr val="FF0000"/>
                </a:solidFill>
              </a:rPr>
              <a:t> </a:t>
            </a:r>
            <a:r>
              <a:rPr lang="fr-FR" sz="2400" b="1" dirty="0" err="1">
                <a:solidFill>
                  <a:srgbClr val="FF0000"/>
                </a:solidFill>
              </a:rPr>
              <a:t>we</a:t>
            </a:r>
            <a:r>
              <a:rPr lang="fr-FR" sz="2400" b="1" dirty="0">
                <a:solidFill>
                  <a:srgbClr val="FF0000"/>
                </a:solidFill>
              </a:rPr>
              <a:t> </a:t>
            </a:r>
            <a:r>
              <a:rPr lang="fr-FR" sz="2400" b="1" dirty="0" err="1">
                <a:solidFill>
                  <a:srgbClr val="FF0000"/>
                </a:solidFill>
              </a:rPr>
              <a:t>will</a:t>
            </a:r>
            <a:r>
              <a:rPr lang="fr-FR" sz="2400" b="1" dirty="0">
                <a:solidFill>
                  <a:srgbClr val="FF0000"/>
                </a:solidFill>
              </a:rPr>
              <a:t> use </a:t>
            </a:r>
            <a:r>
              <a:rPr lang="fr-FR" sz="2400" dirty="0" err="1"/>
              <a:t>afterwards</a:t>
            </a:r>
            <a:endParaRPr lang="fr-FR" sz="2400" dirty="0"/>
          </a:p>
        </p:txBody>
      </p:sp>
      <p:cxnSp>
        <p:nvCxnSpPr>
          <p:cNvPr id="22" name="Connecteur en angle 21"/>
          <p:cNvCxnSpPr>
            <a:stCxn id="17" idx="3"/>
          </p:cNvCxnSpPr>
          <p:nvPr/>
        </p:nvCxnSpPr>
        <p:spPr>
          <a:xfrm flipV="1">
            <a:off x="4038776" y="2080288"/>
            <a:ext cx="194557" cy="252216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en angle 22"/>
          <p:cNvCxnSpPr>
            <a:stCxn id="18" idx="1"/>
          </p:cNvCxnSpPr>
          <p:nvPr/>
        </p:nvCxnSpPr>
        <p:spPr>
          <a:xfrm rot="10800000">
            <a:off x="4526794" y="2080288"/>
            <a:ext cx="198317" cy="265726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en angle 25"/>
          <p:cNvCxnSpPr/>
          <p:nvPr/>
        </p:nvCxnSpPr>
        <p:spPr>
          <a:xfrm rot="10800000">
            <a:off x="4233333" y="3445735"/>
            <a:ext cx="198317" cy="265726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3414889" y="5418666"/>
            <a:ext cx="0" cy="3438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181E0DB-BF60-0A42-8D54-098A4B4DF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0427" y="1704288"/>
            <a:ext cx="3166109" cy="355645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568190BE-6986-A54F-A3FA-DC16CD707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8418" y="3055507"/>
            <a:ext cx="2767093" cy="37299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6F06597B-4AE5-8447-992A-C1025CC806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0826" y="3910737"/>
            <a:ext cx="630855" cy="30109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5A1BBCC8-D9D4-6A43-A8E4-814779EA82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52" y="4834378"/>
            <a:ext cx="3530428" cy="74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2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7" grpId="0"/>
      <p:bldP spid="18" grpId="0"/>
      <p:bldP spid="19" grpId="0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66202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err="1"/>
              <a:t>Conjugate</a:t>
            </a:r>
            <a:r>
              <a:rPr lang="fr-FR" dirty="0"/>
              <a:t> </a:t>
            </a:r>
            <a:r>
              <a:rPr lang="fr-FR" dirty="0" err="1"/>
              <a:t>prior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29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7" descr="atiam2013_ml_c1 (glissé(e)s)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7" t="79383" r="12954" b="10136"/>
          <a:stretch/>
        </p:blipFill>
        <p:spPr>
          <a:xfrm>
            <a:off x="1778002" y="3993445"/>
            <a:ext cx="5599523" cy="1580444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762002" y="1123834"/>
            <a:ext cx="7556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400" dirty="0" err="1"/>
              <a:t>We</a:t>
            </a:r>
            <a:r>
              <a:rPr lang="fr-FR" sz="2400" dirty="0"/>
              <a:t> </a:t>
            </a:r>
            <a:r>
              <a:rPr lang="fr-FR" sz="2400" dirty="0" err="1"/>
              <a:t>should</a:t>
            </a:r>
            <a:r>
              <a:rPr lang="fr-FR" sz="2400" dirty="0"/>
              <a:t> </a:t>
            </a:r>
            <a:r>
              <a:rPr lang="fr-FR" sz="2400" b="1" dirty="0"/>
              <a:t>sweat over the </a:t>
            </a:r>
            <a:r>
              <a:rPr lang="fr-FR" sz="2400" b="1" dirty="0" err="1"/>
              <a:t>mathematics</a:t>
            </a:r>
            <a:r>
              <a:rPr lang="fr-FR" sz="2400" dirty="0"/>
              <a:t> … but note </a:t>
            </a:r>
            <a:r>
              <a:rPr lang="fr-FR" sz="2400" dirty="0" err="1"/>
              <a:t>that</a:t>
            </a:r>
            <a:endParaRPr lang="fr-FR" sz="2400" dirty="0"/>
          </a:p>
        </p:txBody>
      </p:sp>
      <p:sp>
        <p:nvSpPr>
          <p:cNvPr id="11" name="ZoneTexte 10"/>
          <p:cNvSpPr txBox="1"/>
          <p:nvPr/>
        </p:nvSpPr>
        <p:spPr>
          <a:xfrm>
            <a:off x="799605" y="2306348"/>
            <a:ext cx="778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400" dirty="0" err="1"/>
              <a:t>Whenever</a:t>
            </a:r>
            <a:r>
              <a:rPr lang="fr-FR" sz="2400" dirty="0"/>
              <a:t> the </a:t>
            </a:r>
            <a:r>
              <a:rPr lang="fr-FR" sz="2400" b="1" dirty="0" err="1"/>
              <a:t>posterior</a:t>
            </a:r>
            <a:r>
              <a:rPr lang="fr-FR" sz="2400" b="1" dirty="0"/>
              <a:t> </a:t>
            </a:r>
            <a:r>
              <a:rPr lang="fr-FR" sz="2400" b="1" dirty="0" err="1"/>
              <a:t>is</a:t>
            </a:r>
            <a:r>
              <a:rPr lang="fr-FR" sz="2400" b="1" dirty="0"/>
              <a:t> in the </a:t>
            </a:r>
            <a:r>
              <a:rPr lang="fr-FR" sz="2400" b="1" dirty="0" err="1"/>
              <a:t>same</a:t>
            </a:r>
            <a:r>
              <a:rPr lang="fr-FR" sz="2400" b="1" dirty="0"/>
              <a:t> </a:t>
            </a:r>
            <a:r>
              <a:rPr lang="fr-FR" sz="2400" b="1" dirty="0" err="1"/>
              <a:t>family</a:t>
            </a:r>
            <a:r>
              <a:rPr lang="fr-FR" sz="2400" b="1" dirty="0"/>
              <a:t> as the </a:t>
            </a:r>
            <a:r>
              <a:rPr lang="fr-FR" sz="2400" b="1" dirty="0" err="1"/>
              <a:t>prior</a:t>
            </a:r>
            <a:endParaRPr lang="fr-FR" sz="2400" dirty="0"/>
          </a:p>
        </p:txBody>
      </p:sp>
      <p:sp>
        <p:nvSpPr>
          <p:cNvPr id="12" name="ZoneTexte 11"/>
          <p:cNvSpPr txBox="1"/>
          <p:nvPr/>
        </p:nvSpPr>
        <p:spPr>
          <a:xfrm>
            <a:off x="866992" y="3446530"/>
            <a:ext cx="6327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400" dirty="0"/>
              <a:t>A </a:t>
            </a:r>
            <a:r>
              <a:rPr lang="fr-FR" sz="2400" dirty="0" err="1"/>
              <a:t>number</a:t>
            </a:r>
            <a:r>
              <a:rPr lang="fr-FR" sz="2400" dirty="0"/>
              <a:t> of </a:t>
            </a:r>
            <a:r>
              <a:rPr lang="fr-FR" sz="2400" dirty="0" err="1"/>
              <a:t>likelihoods</a:t>
            </a:r>
            <a:r>
              <a:rPr lang="fr-FR" sz="2400" dirty="0"/>
              <a:t> have </a:t>
            </a:r>
            <a:r>
              <a:rPr lang="fr-FR" sz="2400" b="1" dirty="0" err="1"/>
              <a:t>conjugate</a:t>
            </a:r>
            <a:r>
              <a:rPr lang="fr-FR" sz="2400" b="1" dirty="0"/>
              <a:t> </a:t>
            </a:r>
            <a:r>
              <a:rPr lang="fr-FR" sz="2400" b="1" dirty="0" err="1"/>
              <a:t>priors</a:t>
            </a:r>
            <a:endParaRPr lang="fr-FR" sz="2400" dirty="0"/>
          </a:p>
        </p:txBody>
      </p:sp>
      <p:sp>
        <p:nvSpPr>
          <p:cNvPr id="13" name="ZoneTexte 12"/>
          <p:cNvSpPr txBox="1"/>
          <p:nvPr/>
        </p:nvSpPr>
        <p:spPr>
          <a:xfrm>
            <a:off x="881450" y="5573889"/>
            <a:ext cx="6712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400" dirty="0"/>
              <a:t>And </a:t>
            </a:r>
            <a:r>
              <a:rPr lang="fr-FR" sz="2400" b="1" dirty="0" err="1"/>
              <a:t>development</a:t>
            </a:r>
            <a:r>
              <a:rPr lang="fr-FR" sz="2400" b="1" dirty="0"/>
              <a:t> of </a:t>
            </a:r>
            <a:r>
              <a:rPr lang="fr-FR" sz="2400" b="1" dirty="0" err="1"/>
              <a:t>posterior</a:t>
            </a:r>
            <a:r>
              <a:rPr lang="fr-FR" sz="2400" b="1" dirty="0"/>
              <a:t> </a:t>
            </a:r>
            <a:r>
              <a:rPr lang="fr-FR" sz="2400" b="1" dirty="0" err="1"/>
              <a:t>is</a:t>
            </a:r>
            <a:r>
              <a:rPr lang="fr-FR" sz="2400" b="1" dirty="0"/>
              <a:t> </a:t>
            </a:r>
            <a:r>
              <a:rPr lang="fr-FR" sz="2400" b="1" dirty="0" err="1"/>
              <a:t>straightforward</a:t>
            </a:r>
            <a:endParaRPr lang="fr-FR" sz="2400" dirty="0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DD9695CE-B6E8-804C-B221-D709C7A28706}"/>
              </a:ext>
            </a:extLst>
          </p:cNvPr>
          <p:cNvGrpSpPr/>
          <p:nvPr/>
        </p:nvGrpSpPr>
        <p:grpSpPr>
          <a:xfrm>
            <a:off x="1420009" y="1602717"/>
            <a:ext cx="4959376" cy="734945"/>
            <a:chOff x="1420009" y="1602717"/>
            <a:chExt cx="4959376" cy="734945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AC294A46-65AD-CB48-B064-A6CA42949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6890" y="2006816"/>
              <a:ext cx="2162495" cy="242911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27DB2B40-23C1-FA4D-BD5E-682DF4C08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23886" y="1676213"/>
              <a:ext cx="2078958" cy="280236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A49CD062-0762-0045-BC5A-A17440638ECF}"/>
                </a:ext>
              </a:extLst>
            </p:cNvPr>
            <p:cNvSpPr txBox="1"/>
            <p:nvPr/>
          </p:nvSpPr>
          <p:spPr>
            <a:xfrm>
              <a:off x="1420009" y="1602717"/>
              <a:ext cx="2822952" cy="734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fr-FR" dirty="0"/>
                <a:t>The </a:t>
              </a:r>
              <a:r>
                <a:rPr lang="fr-FR" dirty="0" err="1"/>
                <a:t>prior</a:t>
              </a:r>
              <a:r>
                <a:rPr lang="fr-FR" dirty="0"/>
                <a:t> </a:t>
              </a:r>
              <a:r>
                <a:rPr lang="fr-FR" dirty="0" err="1"/>
                <a:t>is</a:t>
              </a:r>
              <a:r>
                <a:rPr lang="fr-FR" dirty="0"/>
                <a:t> </a:t>
              </a:r>
              <a:r>
                <a:rPr lang="fr-FR" dirty="0" err="1"/>
                <a:t>Gaussian</a:t>
              </a:r>
              <a:endParaRPr lang="fr-FR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fr-FR" dirty="0"/>
                <a:t>The </a:t>
              </a:r>
              <a:r>
                <a:rPr lang="fr-FR" dirty="0" err="1"/>
                <a:t>posterior</a:t>
              </a:r>
              <a:r>
                <a:rPr lang="fr-FR" dirty="0"/>
                <a:t> </a:t>
              </a:r>
              <a:r>
                <a:rPr lang="fr-FR" dirty="0" err="1"/>
                <a:t>is</a:t>
              </a:r>
              <a:r>
                <a:rPr lang="fr-FR" dirty="0"/>
                <a:t> </a:t>
              </a:r>
              <a:r>
                <a:rPr lang="fr-FR" dirty="0" err="1"/>
                <a:t>Gaussian</a:t>
              </a:r>
              <a:endParaRPr lang="fr-FR" dirty="0"/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5B77C30-8515-9745-9727-B99DB7BF0044}"/>
              </a:ext>
            </a:extLst>
          </p:cNvPr>
          <p:cNvGrpSpPr/>
          <p:nvPr/>
        </p:nvGrpSpPr>
        <p:grpSpPr>
          <a:xfrm>
            <a:off x="1702209" y="2748579"/>
            <a:ext cx="5105127" cy="748937"/>
            <a:chOff x="1702209" y="2748579"/>
            <a:chExt cx="5105127" cy="748937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4044C799-AC9B-544D-9D1F-6141D1576A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-1" r="71840" b="-14480"/>
            <a:stretch/>
          </p:blipFill>
          <p:spPr>
            <a:xfrm>
              <a:off x="1792006" y="2797094"/>
              <a:ext cx="585434" cy="320817"/>
            </a:xfrm>
            <a:prstGeom prst="rect">
              <a:avLst/>
            </a:prstGeom>
          </p:spPr>
        </p:pic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2EAF6B17-9D31-6549-A02C-FFE1BFEBB8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" r="62380" b="-16625"/>
            <a:stretch/>
          </p:blipFill>
          <p:spPr>
            <a:xfrm>
              <a:off x="5912441" y="2791349"/>
              <a:ext cx="894895" cy="311625"/>
            </a:xfrm>
            <a:prstGeom prst="rect">
              <a:avLst/>
            </a:prstGeom>
          </p:spPr>
        </p:pic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D1CBA5F8-EB09-6D45-8E3C-C647275F0581}"/>
                </a:ext>
              </a:extLst>
            </p:cNvPr>
            <p:cNvSpPr txBox="1"/>
            <p:nvPr/>
          </p:nvSpPr>
          <p:spPr>
            <a:xfrm>
              <a:off x="2325413" y="2748579"/>
              <a:ext cx="36240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/>
                <a:t>is</a:t>
              </a:r>
              <a:r>
                <a:rPr lang="fr-FR" dirty="0"/>
                <a:t> a </a:t>
              </a:r>
              <a:r>
                <a:rPr lang="fr-FR" b="1" dirty="0" err="1">
                  <a:solidFill>
                    <a:schemeClr val="accent1">
                      <a:lumMod val="75000"/>
                    </a:schemeClr>
                  </a:solidFill>
                </a:rPr>
                <a:t>conjugate</a:t>
              </a:r>
              <a:r>
                <a:rPr lang="fr-FR" b="1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fr-FR" b="1" dirty="0" err="1">
                  <a:solidFill>
                    <a:schemeClr val="accent1">
                      <a:lumMod val="75000"/>
                    </a:schemeClr>
                  </a:solidFill>
                </a:rPr>
                <a:t>prior</a:t>
              </a:r>
              <a:r>
                <a:rPr lang="fr-FR" b="1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fr-FR" dirty="0"/>
                <a:t>for the </a:t>
              </a:r>
              <a:r>
                <a:rPr lang="fr-FR" dirty="0" err="1"/>
                <a:t>likelihood</a:t>
              </a:r>
              <a:endParaRPr lang="fr-FR" dirty="0"/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0F66614E-CD53-F146-A8D1-9D652F7BF386}"/>
                </a:ext>
              </a:extLst>
            </p:cNvPr>
            <p:cNvSpPr txBox="1"/>
            <p:nvPr/>
          </p:nvSpPr>
          <p:spPr>
            <a:xfrm>
              <a:off x="1702209" y="3128184"/>
              <a:ext cx="45386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/>
                <a:t>Posterior</a:t>
              </a:r>
              <a:r>
                <a:rPr lang="fr-FR" dirty="0"/>
                <a:t>                   </a:t>
              </a:r>
              <a:r>
                <a:rPr lang="fr-FR" dirty="0" err="1"/>
                <a:t>is</a:t>
              </a:r>
              <a:r>
                <a:rPr lang="fr-FR" dirty="0"/>
                <a:t> the </a:t>
              </a:r>
              <a:r>
                <a:rPr lang="fr-FR" b="1" dirty="0" err="1">
                  <a:solidFill>
                    <a:schemeClr val="accent1">
                      <a:lumMod val="75000"/>
                    </a:schemeClr>
                  </a:solidFill>
                </a:rPr>
                <a:t>reproducing</a:t>
              </a:r>
              <a:r>
                <a:rPr lang="fr-FR" b="1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fr-FR" b="1" dirty="0" err="1">
                  <a:solidFill>
                    <a:schemeClr val="accent1">
                      <a:lumMod val="75000"/>
                    </a:schemeClr>
                  </a:solidFill>
                </a:rPr>
                <a:t>density</a:t>
              </a:r>
              <a:endParaRPr lang="fr-FR" dirty="0"/>
            </a:p>
          </p:txBody>
        </p:sp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AC210604-8B25-F343-9682-A1B0951A4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01663" y="3203161"/>
              <a:ext cx="845073" cy="2574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084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0909" y="77952"/>
            <a:ext cx="7787368" cy="654264"/>
          </a:xfrm>
        </p:spPr>
        <p:txBody>
          <a:bodyPr>
            <a:normAutofit/>
          </a:bodyPr>
          <a:lstStyle/>
          <a:p>
            <a:pPr algn="l"/>
            <a:r>
              <a:rPr lang="fr-FR" dirty="0" err="1"/>
              <a:t>Probabilistic</a:t>
            </a:r>
            <a:r>
              <a:rPr lang="fr-FR" dirty="0"/>
              <a:t> machine </a:t>
            </a:r>
            <a:r>
              <a:rPr lang="fr-FR" dirty="0" err="1"/>
              <a:t>learning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06500C0-E3C7-0D45-B258-C3DDFCB26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705" y="2815999"/>
            <a:ext cx="662975" cy="662975"/>
          </a:xfrm>
          <a:prstGeom prst="rect">
            <a:avLst/>
          </a:prstGeom>
        </p:spPr>
      </p:pic>
      <p:grpSp>
        <p:nvGrpSpPr>
          <p:cNvPr id="32" name="Groupe 31">
            <a:extLst>
              <a:ext uri="{FF2B5EF4-FFF2-40B4-BE49-F238E27FC236}">
                <a16:creationId xmlns:a16="http://schemas.microsoft.com/office/drawing/2014/main" id="{9423DB39-A9CA-1B4A-A45C-672640B5F89E}"/>
              </a:ext>
            </a:extLst>
          </p:cNvPr>
          <p:cNvGrpSpPr/>
          <p:nvPr/>
        </p:nvGrpSpPr>
        <p:grpSpPr>
          <a:xfrm>
            <a:off x="5393704" y="3722525"/>
            <a:ext cx="662975" cy="662975"/>
            <a:chOff x="2835437" y="4523718"/>
            <a:chExt cx="740239" cy="740239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A3F2399F-50B1-C948-BB02-CB598B126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35437" y="4523718"/>
              <a:ext cx="740239" cy="740239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F89021E1-3321-B044-90C9-0F0D54683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6952" y="4767269"/>
              <a:ext cx="220716" cy="260846"/>
            </a:xfrm>
            <a:prstGeom prst="rect">
              <a:avLst/>
            </a:prstGeom>
          </p:spPr>
        </p:pic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1C470314-D2B2-3340-9120-E9878D8CB05A}"/>
              </a:ext>
            </a:extLst>
          </p:cNvPr>
          <p:cNvGrpSpPr/>
          <p:nvPr/>
        </p:nvGrpSpPr>
        <p:grpSpPr>
          <a:xfrm>
            <a:off x="6326716" y="2818625"/>
            <a:ext cx="662975" cy="662975"/>
            <a:chOff x="4058562" y="3387463"/>
            <a:chExt cx="745016" cy="745016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8EE1A11-1D52-024C-ABDB-4C4F7E281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8562" y="3387463"/>
              <a:ext cx="745016" cy="745016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A3180CBF-9CE5-A548-99A2-AFC9B0E39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30968" y="3599737"/>
              <a:ext cx="200205" cy="273964"/>
            </a:xfrm>
            <a:prstGeom prst="rect">
              <a:avLst/>
            </a:prstGeom>
          </p:spPr>
        </p:pic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0738B16C-C0A2-9F43-AFC9-6E621240F9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7360" y="3623895"/>
            <a:ext cx="525924" cy="29483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9D652622-18D6-104D-9054-256F9D0DE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1882" y="3668687"/>
            <a:ext cx="3093233" cy="674275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9F2E023D-8D7C-EC4A-82EF-AB3A25E2CD3B}"/>
              </a:ext>
            </a:extLst>
          </p:cNvPr>
          <p:cNvSpPr txBox="1"/>
          <p:nvPr/>
        </p:nvSpPr>
        <p:spPr>
          <a:xfrm>
            <a:off x="431309" y="830969"/>
            <a:ext cx="1681146" cy="400101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Consider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data 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89495F44-0778-7C42-AB86-BFE3747F60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9534" y="869874"/>
            <a:ext cx="1227685" cy="33898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CEDD4C63-535E-304C-B534-84F44976F6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66416" y="885873"/>
            <a:ext cx="956117" cy="25673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0DCFF5DB-105C-2C40-B04C-8DEBDA560C6C}"/>
              </a:ext>
            </a:extLst>
          </p:cNvPr>
          <p:cNvSpPr txBox="1"/>
          <p:nvPr/>
        </p:nvSpPr>
        <p:spPr>
          <a:xfrm>
            <a:off x="3059832" y="830968"/>
            <a:ext cx="2592677" cy="400101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following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a distribution</a:t>
            </a:r>
          </a:p>
        </p:txBody>
      </p:sp>
      <p:sp>
        <p:nvSpPr>
          <p:cNvPr id="20" name="Rectangle à coins arrondis 19">
            <a:extLst>
              <a:ext uri="{FF2B5EF4-FFF2-40B4-BE49-F238E27FC236}">
                <a16:creationId xmlns:a16="http://schemas.microsoft.com/office/drawing/2014/main" id="{EAB9595D-68F1-354B-AEF1-50B0752A9738}"/>
              </a:ext>
            </a:extLst>
          </p:cNvPr>
          <p:cNvSpPr/>
          <p:nvPr/>
        </p:nvSpPr>
        <p:spPr bwMode="auto">
          <a:xfrm>
            <a:off x="623919" y="1403133"/>
            <a:ext cx="1563317" cy="1101095"/>
          </a:xfrm>
          <a:prstGeom prst="roundRect">
            <a:avLst>
              <a:gd name="adj" fmla="val 11118"/>
            </a:avLst>
          </a:prstGeom>
          <a:solidFill>
            <a:srgbClr val="FFC000">
              <a:alpha val="3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-112" charset="0"/>
              <a:ea typeface="ＭＳ Ｐゴシック" charset="0"/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4213BF67-C4DE-2547-9489-CE46C1A8B38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5117" b="15552"/>
          <a:stretch/>
        </p:blipFill>
        <p:spPr>
          <a:xfrm>
            <a:off x="746649" y="1468461"/>
            <a:ext cx="1278671" cy="66016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24ADBFA7-B354-3446-A390-C08F4CCBB5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7177" y="2194659"/>
            <a:ext cx="1279427" cy="25714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83A3357A-8A1C-BC45-AEE8-CD891292B9D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22252" y="1282439"/>
            <a:ext cx="1446143" cy="133586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723754DA-174E-A34A-9AFC-5ED8DAD1ADA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03453" y="673244"/>
            <a:ext cx="1876670" cy="2560872"/>
          </a:xfrm>
          <a:prstGeom prst="rect">
            <a:avLst/>
          </a:prstGeom>
        </p:spPr>
      </p:pic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AABBFF9C-3569-7149-A220-16AA333369C0}"/>
              </a:ext>
            </a:extLst>
          </p:cNvPr>
          <p:cNvCxnSpPr>
            <a:endCxn id="27" idx="1"/>
          </p:cNvCxnSpPr>
          <p:nvPr/>
        </p:nvCxnSpPr>
        <p:spPr bwMode="auto">
          <a:xfrm>
            <a:off x="6452171" y="1953680"/>
            <a:ext cx="651282" cy="0"/>
          </a:xfrm>
          <a:prstGeom prst="straightConnector1">
            <a:avLst/>
          </a:prstGeom>
          <a:solidFill>
            <a:schemeClr val="accent1"/>
          </a:solidFill>
          <a:ln w="41275" cap="rnd" cmpd="sng" algn="ctr">
            <a:solidFill>
              <a:schemeClr val="tx1"/>
            </a:solidFill>
            <a:prstDash val="solid"/>
            <a:round/>
            <a:headEnd type="none" w="med" len="med"/>
            <a:tailEnd type="stealth"/>
          </a:ln>
          <a:effectLst/>
        </p:spPr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235302DB-2985-A14D-A35C-7ECC1BC07D4C}"/>
              </a:ext>
            </a:extLst>
          </p:cNvPr>
          <p:cNvSpPr txBox="1"/>
          <p:nvPr/>
        </p:nvSpPr>
        <p:spPr>
          <a:xfrm>
            <a:off x="431309" y="2800211"/>
            <a:ext cx="4921135" cy="400101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Now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how to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define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(</a:t>
            </a:r>
            <a:r>
              <a:rPr kumimoji="0" lang="fr-FR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discriminative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)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learning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?</a:t>
            </a:r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07D76939-11AF-F443-9250-C0209FA2FC65}"/>
              </a:ext>
            </a:extLst>
          </p:cNvPr>
          <p:cNvCxnSpPr>
            <a:stCxn id="6" idx="2"/>
            <a:endCxn id="8" idx="0"/>
          </p:cNvCxnSpPr>
          <p:nvPr/>
        </p:nvCxnSpPr>
        <p:spPr bwMode="auto">
          <a:xfrm flipH="1">
            <a:off x="5725192" y="3478974"/>
            <a:ext cx="1" cy="24355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42FC9498-842F-2440-8E64-78A16CA87A0C}"/>
              </a:ext>
            </a:extLst>
          </p:cNvPr>
          <p:cNvCxnSpPr/>
          <p:nvPr/>
        </p:nvCxnSpPr>
        <p:spPr bwMode="auto">
          <a:xfrm flipH="1">
            <a:off x="5968519" y="3383807"/>
            <a:ext cx="488477" cy="4212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2510FEBF-C248-DF42-8FAE-EB1D89C4F5D0}"/>
              </a:ext>
            </a:extLst>
          </p:cNvPr>
          <p:cNvSpPr txBox="1"/>
          <p:nvPr/>
        </p:nvSpPr>
        <p:spPr>
          <a:xfrm>
            <a:off x="431309" y="3200312"/>
            <a:ext cx="4545520" cy="400101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Looking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for the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answer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     </a:t>
            </a:r>
            <a:r>
              <a:rPr kumimoji="0" lang="fr-FR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given</a:t>
            </a:r>
            <a:r>
              <a:rPr kumimoji="0" lang="fr-FR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the input </a:t>
            </a:r>
            <a:endParaRPr kumimoji="0" lang="fr-FR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E7B07335-C480-A642-88A9-F1806A9A9A23}"/>
              </a:ext>
            </a:extLst>
          </p:cNvPr>
          <p:cNvSpPr txBox="1"/>
          <p:nvPr/>
        </p:nvSpPr>
        <p:spPr>
          <a:xfrm>
            <a:off x="2267373" y="1287781"/>
            <a:ext cx="2562348" cy="369324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Sampling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new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individuals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C35D2F44-A6F7-E24C-8595-BAC963A7F35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69918" y="3342439"/>
            <a:ext cx="200376" cy="229001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A7518893-91DB-A249-8E0A-433BF7CF520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71870" y="3342439"/>
            <a:ext cx="209917" cy="162209"/>
          </a:xfrm>
          <a:prstGeom prst="rect">
            <a:avLst/>
          </a:prstGeom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D741C2FA-7977-7B41-A486-376A99FCC88C}"/>
              </a:ext>
            </a:extLst>
          </p:cNvPr>
          <p:cNvSpPr txBox="1"/>
          <p:nvPr/>
        </p:nvSpPr>
        <p:spPr>
          <a:xfrm>
            <a:off x="7343965" y="3584850"/>
            <a:ext cx="1378562" cy="646323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Why</a:t>
            </a:r>
            <a: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?</a:t>
            </a:r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C4EDD810-B08E-1E47-95EA-E1A8AF97A723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r="49801" b="23899"/>
          <a:stretch/>
        </p:blipFill>
        <p:spPr>
          <a:xfrm>
            <a:off x="839673" y="4457556"/>
            <a:ext cx="3876162" cy="1130791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CD8E76E8-5998-194D-BAEE-60A8A25FEE77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51283" b="23899"/>
          <a:stretch/>
        </p:blipFill>
        <p:spPr>
          <a:xfrm>
            <a:off x="849947" y="5616818"/>
            <a:ext cx="3761744" cy="1130791"/>
          </a:xfrm>
          <a:prstGeom prst="rect">
            <a:avLst/>
          </a:prstGeom>
        </p:spPr>
      </p:pic>
      <p:cxnSp>
        <p:nvCxnSpPr>
          <p:cNvPr id="49" name="Connecteur en arc 48">
            <a:extLst>
              <a:ext uri="{FF2B5EF4-FFF2-40B4-BE49-F238E27FC236}">
                <a16:creationId xmlns:a16="http://schemas.microsoft.com/office/drawing/2014/main" id="{27A5A1F8-A3E3-5A4A-8FE6-578845E31B30}"/>
              </a:ext>
            </a:extLst>
          </p:cNvPr>
          <p:cNvCxnSpPr>
            <a:cxnSpLocks/>
            <a:stCxn id="45" idx="1"/>
            <a:endCxn id="46" idx="1"/>
          </p:cNvCxnSpPr>
          <p:nvPr/>
        </p:nvCxnSpPr>
        <p:spPr bwMode="auto">
          <a:xfrm rot="10800000" flipH="1" flipV="1">
            <a:off x="839673" y="5022952"/>
            <a:ext cx="10274" cy="1159262"/>
          </a:xfrm>
          <a:prstGeom prst="curvedConnector3">
            <a:avLst>
              <a:gd name="adj1" fmla="val -4025063"/>
            </a:avLst>
          </a:prstGeom>
          <a:solidFill>
            <a:schemeClr val="accent1"/>
          </a:solidFill>
          <a:ln w="53975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/>
          </a:ln>
          <a:effectLst/>
        </p:spPr>
      </p:cxnSp>
      <p:pic>
        <p:nvPicPr>
          <p:cNvPr id="52" name="Image 51">
            <a:extLst>
              <a:ext uri="{FF2B5EF4-FFF2-40B4-BE49-F238E27FC236}">
                <a16:creationId xmlns:a16="http://schemas.microsoft.com/office/drawing/2014/main" id="{97720673-AB78-C247-AD49-362CEBC24F1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79857" y="1713818"/>
            <a:ext cx="1462963" cy="249186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4D3EAA7C-4DD3-4B42-848E-A3C95F4E8DC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73574" y="2020300"/>
            <a:ext cx="1253896" cy="249172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F2028330-9668-1B4A-8FD1-EA407F4169C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63634" y="2337746"/>
            <a:ext cx="1423560" cy="253623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A7949E06-36ED-764C-AC33-3D21AB5802EE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5742" b="33388"/>
          <a:stretch/>
        </p:blipFill>
        <p:spPr>
          <a:xfrm>
            <a:off x="5004460" y="4447269"/>
            <a:ext cx="3485645" cy="2084904"/>
          </a:xfrm>
          <a:prstGeom prst="rect">
            <a:avLst/>
          </a:prstGeom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68E7AF86-4540-8E45-B394-63DE8D7203BA}"/>
              </a:ext>
            </a:extLst>
          </p:cNvPr>
          <p:cNvSpPr txBox="1"/>
          <p:nvPr/>
        </p:nvSpPr>
        <p:spPr>
          <a:xfrm>
            <a:off x="7103453" y="5762953"/>
            <a:ext cx="1825031" cy="830989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Handling </a:t>
            </a: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uncertainty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22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1" grpId="0"/>
      <p:bldP spid="39" grpId="0"/>
      <p:bldP spid="40" grpId="0"/>
      <p:bldP spid="43" grpId="0"/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66202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/>
              <a:t>2. </a:t>
            </a:r>
            <a:r>
              <a:rPr lang="fr-FR" dirty="0" err="1"/>
              <a:t>Conditional</a:t>
            </a:r>
            <a:r>
              <a:rPr lang="fr-FR" dirty="0"/>
              <a:t> </a:t>
            </a:r>
            <a:r>
              <a:rPr lang="fr-FR" dirty="0" err="1"/>
              <a:t>probability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4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721655" y="1376484"/>
            <a:ext cx="3502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Definition</a:t>
            </a:r>
            <a:r>
              <a:rPr lang="fr-FR" sz="2400" b="1" dirty="0"/>
              <a:t>:</a:t>
            </a:r>
          </a:p>
        </p:txBody>
      </p:sp>
      <p:pic>
        <p:nvPicPr>
          <p:cNvPr id="11" name="Imag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099" y="1231166"/>
            <a:ext cx="2489945" cy="829982"/>
          </a:xfrm>
          <a:prstGeom prst="rect">
            <a:avLst/>
          </a:prstGeom>
        </p:spPr>
      </p:pic>
      <p:pic>
        <p:nvPicPr>
          <p:cNvPr id="3" name="Image 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313" y="2305755"/>
            <a:ext cx="6230752" cy="330283"/>
          </a:xfrm>
          <a:prstGeom prst="rect">
            <a:avLst/>
          </a:prstGeom>
        </p:spPr>
      </p:pic>
      <p:pic>
        <p:nvPicPr>
          <p:cNvPr id="8" name="Image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390" y="3020426"/>
            <a:ext cx="3167263" cy="830441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704946" y="4027712"/>
            <a:ext cx="6487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Let’s</a:t>
            </a:r>
            <a:r>
              <a:rPr lang="fr-FR" sz="2400" dirty="0"/>
              <a:t> </a:t>
            </a:r>
            <a:r>
              <a:rPr lang="fr-FR" sz="2400" dirty="0" err="1"/>
              <a:t>say</a:t>
            </a:r>
            <a:r>
              <a:rPr lang="fr-FR" sz="2400" dirty="0"/>
              <a:t> </a:t>
            </a:r>
            <a:r>
              <a:rPr lang="fr-FR" sz="2400" dirty="0" err="1"/>
              <a:t>we</a:t>
            </a:r>
            <a:r>
              <a:rPr lang="fr-FR" sz="2400" dirty="0"/>
              <a:t> have a classification </a:t>
            </a:r>
            <a:r>
              <a:rPr lang="fr-FR" sz="2400" dirty="0" err="1"/>
              <a:t>problem</a:t>
            </a:r>
            <a:r>
              <a:rPr lang="fr-FR" sz="2400" dirty="0"/>
              <a:t> in </a:t>
            </a:r>
            <a:r>
              <a:rPr lang="fr-FR" sz="2400" dirty="0" err="1"/>
              <a:t>which</a:t>
            </a:r>
            <a:endParaRPr lang="fr-FR" sz="2400" dirty="0"/>
          </a:p>
        </p:txBody>
      </p:sp>
      <p:pic>
        <p:nvPicPr>
          <p:cNvPr id="13" name="Image 12" descr="latex-image-1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2" r="4009" b="60365"/>
          <a:stretch/>
        </p:blipFill>
        <p:spPr>
          <a:xfrm>
            <a:off x="6191648" y="3020426"/>
            <a:ext cx="217863" cy="329143"/>
          </a:xfrm>
          <a:prstGeom prst="rect">
            <a:avLst/>
          </a:prstGeom>
        </p:spPr>
      </p:pic>
      <p:pic>
        <p:nvPicPr>
          <p:cNvPr id="14" name="Image 13" descr="latex-image-1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49" t="56849" r="20059" b="3516"/>
          <a:stretch/>
        </p:blipFill>
        <p:spPr>
          <a:xfrm>
            <a:off x="6197966" y="3492518"/>
            <a:ext cx="170769" cy="329143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6474810" y="2942026"/>
            <a:ext cx="996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= class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6496627" y="3403691"/>
            <a:ext cx="1530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= </a:t>
            </a:r>
            <a:r>
              <a:rPr lang="fr-FR" sz="2400" dirty="0" err="1"/>
              <a:t>evidence</a:t>
            </a:r>
            <a:endParaRPr lang="fr-FR" sz="2400" dirty="0"/>
          </a:p>
        </p:txBody>
      </p:sp>
      <p:pic>
        <p:nvPicPr>
          <p:cNvPr id="12" name="Imag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390" y="4929071"/>
            <a:ext cx="3154490" cy="850427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1152371" y="5080290"/>
            <a:ext cx="805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Hard</a:t>
            </a:r>
          </a:p>
        </p:txBody>
      </p:sp>
      <p:cxnSp>
        <p:nvCxnSpPr>
          <p:cNvPr id="18" name="Connecteur droit 17"/>
          <p:cNvCxnSpPr>
            <a:stCxn id="15" idx="3"/>
          </p:cNvCxnSpPr>
          <p:nvPr/>
        </p:nvCxnSpPr>
        <p:spPr>
          <a:xfrm>
            <a:off x="1957700" y="5311123"/>
            <a:ext cx="315562" cy="43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4043003" y="4415967"/>
            <a:ext cx="755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Easy</a:t>
            </a:r>
            <a:endParaRPr lang="fr-FR" sz="2400" b="1" dirty="0"/>
          </a:p>
        </p:txBody>
      </p:sp>
      <p:pic>
        <p:nvPicPr>
          <p:cNvPr id="20" name="Image 19" descr="latex-image-1.pdf">
            <a:extLst>
              <a:ext uri="{FF2B5EF4-FFF2-40B4-BE49-F238E27FC236}">
                <a16:creationId xmlns:a16="http://schemas.microsoft.com/office/drawing/2014/main" id="{ECC435DA-F66C-7248-9CF2-731FA8B581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30" b="1170"/>
          <a:stretch/>
        </p:blipFill>
        <p:spPr>
          <a:xfrm>
            <a:off x="1395313" y="2296701"/>
            <a:ext cx="2914137" cy="32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0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  <p:bldP spid="15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66202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b="1" dirty="0"/>
              <a:t>Bayes’ </a:t>
            </a:r>
            <a:r>
              <a:rPr lang="fr-FR" b="1" dirty="0" err="1"/>
              <a:t>rule</a:t>
            </a:r>
            <a:endParaRPr lang="fr-FR" b="1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5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721655" y="1376484"/>
            <a:ext cx="3502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Definition</a:t>
            </a:r>
            <a:r>
              <a:rPr lang="fr-FR" sz="2400" b="1" dirty="0"/>
              <a:t>:</a:t>
            </a:r>
          </a:p>
        </p:txBody>
      </p:sp>
      <p:pic>
        <p:nvPicPr>
          <p:cNvPr id="11" name="Imag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099" y="1231166"/>
            <a:ext cx="2489945" cy="829982"/>
          </a:xfrm>
          <a:prstGeom prst="rect">
            <a:avLst/>
          </a:prstGeom>
        </p:spPr>
      </p:pic>
      <p:pic>
        <p:nvPicPr>
          <p:cNvPr id="3" name="Image 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313" y="2305755"/>
            <a:ext cx="6230752" cy="330283"/>
          </a:xfrm>
          <a:prstGeom prst="rect">
            <a:avLst/>
          </a:prstGeom>
        </p:spPr>
      </p:pic>
      <p:pic>
        <p:nvPicPr>
          <p:cNvPr id="8" name="Image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390" y="3020426"/>
            <a:ext cx="3167263" cy="830441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704946" y="4027712"/>
            <a:ext cx="6487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Let’s</a:t>
            </a:r>
            <a:r>
              <a:rPr lang="fr-FR" sz="2400" dirty="0"/>
              <a:t> </a:t>
            </a:r>
            <a:r>
              <a:rPr lang="fr-FR" sz="2400" dirty="0" err="1"/>
              <a:t>say</a:t>
            </a:r>
            <a:r>
              <a:rPr lang="fr-FR" sz="2400" dirty="0"/>
              <a:t> </a:t>
            </a:r>
            <a:r>
              <a:rPr lang="fr-FR" sz="2400" dirty="0" err="1"/>
              <a:t>we</a:t>
            </a:r>
            <a:r>
              <a:rPr lang="fr-FR" sz="2400" dirty="0"/>
              <a:t> have a classification </a:t>
            </a:r>
            <a:r>
              <a:rPr lang="fr-FR" sz="2400" dirty="0" err="1"/>
              <a:t>problem</a:t>
            </a:r>
            <a:r>
              <a:rPr lang="fr-FR" sz="2400" dirty="0"/>
              <a:t> in </a:t>
            </a:r>
            <a:r>
              <a:rPr lang="fr-FR" sz="2400" dirty="0" err="1"/>
              <a:t>which</a:t>
            </a:r>
            <a:endParaRPr lang="fr-FR" sz="2400" dirty="0"/>
          </a:p>
        </p:txBody>
      </p:sp>
      <p:pic>
        <p:nvPicPr>
          <p:cNvPr id="13" name="Image 12" descr="latex-image-1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2" r="4009" b="60365"/>
          <a:stretch/>
        </p:blipFill>
        <p:spPr>
          <a:xfrm>
            <a:off x="6191648" y="3020426"/>
            <a:ext cx="217863" cy="329143"/>
          </a:xfrm>
          <a:prstGeom prst="rect">
            <a:avLst/>
          </a:prstGeom>
        </p:spPr>
      </p:pic>
      <p:pic>
        <p:nvPicPr>
          <p:cNvPr id="14" name="Image 13" descr="latex-image-1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49" t="56849" r="20059" b="3516"/>
          <a:stretch/>
        </p:blipFill>
        <p:spPr>
          <a:xfrm>
            <a:off x="6197966" y="3492518"/>
            <a:ext cx="170769" cy="329143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6474810" y="2942026"/>
            <a:ext cx="996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= class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6496627" y="3403691"/>
            <a:ext cx="1530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= </a:t>
            </a:r>
            <a:r>
              <a:rPr lang="fr-FR" sz="2400" dirty="0" err="1"/>
              <a:t>evidence</a:t>
            </a:r>
            <a:endParaRPr lang="fr-FR" sz="2400" dirty="0"/>
          </a:p>
        </p:txBody>
      </p:sp>
      <p:pic>
        <p:nvPicPr>
          <p:cNvPr id="12" name="Imag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390" y="4929071"/>
            <a:ext cx="3154490" cy="850427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1152371" y="5080290"/>
            <a:ext cx="805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Hard</a:t>
            </a:r>
          </a:p>
        </p:txBody>
      </p:sp>
      <p:cxnSp>
        <p:nvCxnSpPr>
          <p:cNvPr id="18" name="Connecteur droit 17"/>
          <p:cNvCxnSpPr>
            <a:stCxn id="15" idx="3"/>
          </p:cNvCxnSpPr>
          <p:nvPr/>
        </p:nvCxnSpPr>
        <p:spPr>
          <a:xfrm>
            <a:off x="1957700" y="5311123"/>
            <a:ext cx="315562" cy="43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4043003" y="4415967"/>
            <a:ext cx="755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Easy</a:t>
            </a:r>
            <a:endParaRPr lang="fr-FR" sz="24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502474" y="3120557"/>
            <a:ext cx="1811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Bayes’ </a:t>
            </a:r>
            <a:r>
              <a:rPr lang="fr-FR" sz="2800" b="1" dirty="0" err="1"/>
              <a:t>rule</a:t>
            </a:r>
            <a:endParaRPr lang="fr-FR" sz="2800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6019800" y="5080290"/>
            <a:ext cx="1811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Bayes’ </a:t>
            </a:r>
            <a:r>
              <a:rPr lang="fr-FR" sz="2800" b="1" dirty="0" err="1"/>
              <a:t>rule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3505309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66202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err="1"/>
              <a:t>Bayesian</a:t>
            </a:r>
            <a:r>
              <a:rPr lang="fr-FR" dirty="0"/>
              <a:t> classification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6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Image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279" y="1257993"/>
            <a:ext cx="2468445" cy="665474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838792" y="1348472"/>
            <a:ext cx="32864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Now</a:t>
            </a:r>
            <a:r>
              <a:rPr lang="fr-FR" sz="2000" dirty="0"/>
              <a:t> </a:t>
            </a:r>
            <a:r>
              <a:rPr lang="fr-FR" sz="2000" dirty="0" err="1"/>
              <a:t>starting</a:t>
            </a:r>
            <a:r>
              <a:rPr lang="fr-FR" sz="2000" dirty="0"/>
              <a:t> </a:t>
            </a:r>
            <a:r>
              <a:rPr lang="fr-FR" sz="2000" dirty="0" err="1"/>
              <a:t>from</a:t>
            </a:r>
            <a:r>
              <a:rPr lang="fr-FR" sz="2000" dirty="0"/>
              <a:t> Bayes’ </a:t>
            </a:r>
            <a:r>
              <a:rPr lang="fr-FR" sz="2000" dirty="0" err="1"/>
              <a:t>rule</a:t>
            </a:r>
            <a:endParaRPr lang="fr-FR" sz="2000" dirty="0"/>
          </a:p>
        </p:txBody>
      </p:sp>
      <p:sp>
        <p:nvSpPr>
          <p:cNvPr id="23" name="ZoneTexte 22"/>
          <p:cNvSpPr txBox="1"/>
          <p:nvPr/>
        </p:nvSpPr>
        <p:spPr>
          <a:xfrm>
            <a:off x="669511" y="2060948"/>
            <a:ext cx="7686720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000" dirty="0"/>
              <a:t>I have </a:t>
            </a:r>
            <a:r>
              <a:rPr lang="fr-FR" sz="2000" dirty="0" err="1"/>
              <a:t>several</a:t>
            </a:r>
            <a:r>
              <a:rPr lang="fr-FR" sz="2000" dirty="0"/>
              <a:t> classes, I have to </a:t>
            </a:r>
            <a:r>
              <a:rPr lang="fr-FR" sz="2000" dirty="0" err="1"/>
              <a:t>decide</a:t>
            </a:r>
            <a:r>
              <a:rPr lang="fr-FR" sz="2000" dirty="0"/>
              <a:t> </a:t>
            </a:r>
            <a:r>
              <a:rPr lang="fr-FR" sz="2000" dirty="0" err="1"/>
              <a:t>given</a:t>
            </a:r>
            <a:r>
              <a:rPr lang="fr-FR" sz="2000" dirty="0"/>
              <a:t> </a:t>
            </a:r>
            <a:r>
              <a:rPr lang="fr-FR" sz="2000" dirty="0" err="1"/>
              <a:t>some</a:t>
            </a:r>
            <a:r>
              <a:rPr lang="fr-FR" sz="2000" dirty="0"/>
              <a:t> </a:t>
            </a:r>
            <a:r>
              <a:rPr lang="fr-FR" sz="2000" dirty="0" err="1"/>
              <a:t>evidence</a:t>
            </a:r>
            <a:endParaRPr lang="fr-FR" sz="2000" dirty="0"/>
          </a:p>
          <a:p>
            <a:pPr marL="342900" indent="-342900">
              <a:buFont typeface="Arial"/>
              <a:buChar char="•"/>
            </a:pPr>
            <a:r>
              <a:rPr lang="fr-FR" sz="2000" dirty="0"/>
              <a:t>If I have the </a:t>
            </a:r>
            <a:r>
              <a:rPr lang="fr-FR" sz="2000" dirty="0" err="1"/>
              <a:t>probability</a:t>
            </a:r>
            <a:r>
              <a:rPr lang="fr-FR" sz="2000" dirty="0"/>
              <a:t> of the </a:t>
            </a:r>
            <a:r>
              <a:rPr lang="fr-FR" sz="2000" dirty="0" err="1"/>
              <a:t>evidence</a:t>
            </a:r>
            <a:r>
              <a:rPr lang="fr-FR" sz="2000" dirty="0"/>
              <a:t> </a:t>
            </a:r>
            <a:r>
              <a:rPr lang="fr-FR" sz="2000" dirty="0" err="1"/>
              <a:t>given</a:t>
            </a:r>
            <a:r>
              <a:rPr lang="fr-FR" sz="2000" dirty="0"/>
              <a:t> </a:t>
            </a:r>
            <a:r>
              <a:rPr lang="fr-FR" sz="2000" dirty="0" err="1"/>
              <a:t>each</a:t>
            </a:r>
            <a:r>
              <a:rPr lang="fr-FR" sz="2000" dirty="0"/>
              <a:t> class</a:t>
            </a:r>
          </a:p>
          <a:p>
            <a:pPr marL="342900" indent="-342900">
              <a:buFont typeface="Arial"/>
              <a:buChar char="•"/>
            </a:pPr>
            <a:r>
              <a:rPr lang="fr-FR" sz="2000" dirty="0"/>
              <a:t>And the a priori </a:t>
            </a:r>
            <a:r>
              <a:rPr lang="fr-FR" sz="2000" dirty="0" err="1"/>
              <a:t>probability</a:t>
            </a:r>
            <a:r>
              <a:rPr lang="fr-FR" sz="2000" dirty="0"/>
              <a:t> of </a:t>
            </a:r>
            <a:r>
              <a:rPr lang="fr-FR" sz="2000" dirty="0" err="1"/>
              <a:t>each</a:t>
            </a:r>
            <a:r>
              <a:rPr lang="fr-FR" sz="2000" dirty="0"/>
              <a:t> class</a:t>
            </a:r>
          </a:p>
          <a:p>
            <a:pPr marL="342900" indent="-342900">
              <a:buFont typeface="Arial"/>
              <a:buChar char="•"/>
            </a:pPr>
            <a:r>
              <a:rPr lang="fr-FR" sz="2000" dirty="0" err="1"/>
              <a:t>Then</a:t>
            </a:r>
            <a:r>
              <a:rPr lang="fr-FR" sz="2000" dirty="0"/>
              <a:t> </a:t>
            </a:r>
            <a:r>
              <a:rPr lang="fr-FR" sz="2000" dirty="0" err="1"/>
              <a:t>I’m</a:t>
            </a:r>
            <a:r>
              <a:rPr lang="fr-FR" sz="2000" dirty="0"/>
              <a:t> </a:t>
            </a:r>
            <a:r>
              <a:rPr lang="fr-FR" sz="2000" dirty="0" err="1"/>
              <a:t>done</a:t>
            </a:r>
            <a:r>
              <a:rPr lang="fr-FR" sz="2000" dirty="0"/>
              <a:t> … </a:t>
            </a:r>
            <a:r>
              <a:rPr lang="fr-FR" sz="2000" b="1" dirty="0"/>
              <a:t>as the </a:t>
            </a:r>
            <a:r>
              <a:rPr lang="fr-FR" sz="2000" b="1" dirty="0" err="1"/>
              <a:t>denominator</a:t>
            </a:r>
            <a:r>
              <a:rPr lang="fr-FR" sz="2000" b="1" dirty="0"/>
              <a:t> </a:t>
            </a:r>
            <a:r>
              <a:rPr lang="fr-FR" sz="2000" b="1" dirty="0" err="1"/>
              <a:t>is</a:t>
            </a:r>
            <a:r>
              <a:rPr lang="fr-FR" sz="2000" b="1" dirty="0"/>
              <a:t> the </a:t>
            </a:r>
            <a:r>
              <a:rPr lang="fr-FR" sz="2000" b="1" dirty="0" err="1"/>
              <a:t>same</a:t>
            </a:r>
            <a:r>
              <a:rPr lang="fr-FR" sz="2000" b="1" dirty="0"/>
              <a:t> for all classes</a:t>
            </a:r>
          </a:p>
          <a:p>
            <a:pPr marL="342900" indent="-342900">
              <a:buFont typeface="Arial"/>
              <a:buChar char="•"/>
            </a:pPr>
            <a:r>
              <a:rPr lang="fr-FR" sz="2000" dirty="0"/>
              <a:t>But </a:t>
            </a:r>
            <a:r>
              <a:rPr lang="fr-FR" sz="2000" dirty="0" err="1"/>
              <a:t>usually</a:t>
            </a:r>
            <a:r>
              <a:rPr lang="fr-FR" sz="2000" dirty="0"/>
              <a:t> </a:t>
            </a:r>
            <a:r>
              <a:rPr lang="fr-FR" sz="2000" dirty="0" err="1"/>
              <a:t>there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more </a:t>
            </a:r>
            <a:r>
              <a:rPr lang="fr-FR" sz="2000" dirty="0" err="1"/>
              <a:t>than</a:t>
            </a:r>
            <a:r>
              <a:rPr lang="fr-FR" sz="2000" dirty="0"/>
              <a:t> one </a:t>
            </a:r>
            <a:r>
              <a:rPr lang="fr-FR" sz="2000" dirty="0" err="1"/>
              <a:t>piece</a:t>
            </a:r>
            <a:r>
              <a:rPr lang="fr-FR" sz="2000" dirty="0"/>
              <a:t> of </a:t>
            </a:r>
            <a:r>
              <a:rPr lang="fr-FR" sz="2000" dirty="0" err="1"/>
              <a:t>evidence</a:t>
            </a:r>
            <a:endParaRPr lang="fr-FR" sz="2000" dirty="0"/>
          </a:p>
          <a:p>
            <a:pPr marL="342900" indent="-342900">
              <a:buFont typeface="Arial"/>
              <a:buChar char="•"/>
            </a:pPr>
            <a:endParaRPr lang="fr-FR" sz="2000" dirty="0"/>
          </a:p>
          <a:p>
            <a:pPr marL="342900" indent="-342900">
              <a:buFont typeface="Arial"/>
              <a:buChar char="•"/>
            </a:pPr>
            <a:endParaRPr lang="fr-FR" sz="2000" dirty="0"/>
          </a:p>
          <a:p>
            <a:pPr marL="342900" indent="-342900">
              <a:buFont typeface="Arial"/>
              <a:buChar char="•"/>
            </a:pPr>
            <a:endParaRPr lang="fr-FR" sz="2000" dirty="0"/>
          </a:p>
          <a:p>
            <a:pPr marL="342900" indent="-342900">
              <a:buFont typeface="Arial"/>
              <a:buChar char="•"/>
            </a:pPr>
            <a:r>
              <a:rPr lang="fr-FR" sz="2000" dirty="0"/>
              <a:t>So </a:t>
            </a:r>
            <a:r>
              <a:rPr lang="fr-FR" sz="2000" dirty="0" err="1"/>
              <a:t>what</a:t>
            </a:r>
            <a:r>
              <a:rPr lang="fr-FR" sz="2000" dirty="0"/>
              <a:t> if </a:t>
            </a:r>
            <a:r>
              <a:rPr lang="fr-FR" sz="2000" dirty="0" err="1"/>
              <a:t>these</a:t>
            </a:r>
            <a:r>
              <a:rPr lang="fr-FR" sz="2000" dirty="0"/>
              <a:t> </a:t>
            </a:r>
            <a:r>
              <a:rPr lang="fr-FR" sz="2000" dirty="0" err="1"/>
              <a:t>pieces</a:t>
            </a:r>
            <a:r>
              <a:rPr lang="fr-FR" sz="2000" dirty="0"/>
              <a:t> of </a:t>
            </a:r>
            <a:r>
              <a:rPr lang="fr-FR" sz="2000" dirty="0" err="1"/>
              <a:t>evidence</a:t>
            </a:r>
            <a:r>
              <a:rPr lang="fr-FR" sz="2000" dirty="0"/>
              <a:t> are </a:t>
            </a:r>
            <a:r>
              <a:rPr lang="fr-FR" sz="2000" dirty="0" err="1"/>
              <a:t>independent</a:t>
            </a:r>
            <a:r>
              <a:rPr lang="fr-FR" sz="2000" dirty="0"/>
              <a:t> (</a:t>
            </a:r>
            <a:r>
              <a:rPr lang="fr-FR" sz="2000" dirty="0" err="1"/>
              <a:t>given</a:t>
            </a:r>
            <a:r>
              <a:rPr lang="fr-FR" sz="2000" dirty="0"/>
              <a:t> the class)</a:t>
            </a:r>
          </a:p>
          <a:p>
            <a:pPr marL="342900" indent="-342900">
              <a:buFont typeface="Arial"/>
              <a:buChar char="•"/>
            </a:pPr>
            <a:endParaRPr lang="fr-FR" sz="2000" dirty="0"/>
          </a:p>
          <a:p>
            <a:pPr marL="342900" indent="-342900">
              <a:buFont typeface="Arial"/>
              <a:buChar char="•"/>
            </a:pPr>
            <a:endParaRPr lang="fr-FR" sz="2000" dirty="0"/>
          </a:p>
          <a:p>
            <a:pPr marL="342900" indent="-342900">
              <a:buFont typeface="Arial"/>
              <a:buChar char="•"/>
            </a:pPr>
            <a:endParaRPr lang="fr-FR" sz="2000" dirty="0"/>
          </a:p>
          <a:p>
            <a:pPr marL="342900" indent="-342900">
              <a:buFont typeface="Arial"/>
              <a:buChar char="•"/>
            </a:pPr>
            <a:r>
              <a:rPr lang="fr-FR" sz="2000" dirty="0"/>
              <a:t>So </a:t>
            </a:r>
            <a:r>
              <a:rPr lang="fr-FR" sz="2000" dirty="0" err="1"/>
              <a:t>we</a:t>
            </a:r>
            <a:r>
              <a:rPr lang="fr-FR" sz="2000" dirty="0"/>
              <a:t> </a:t>
            </a:r>
            <a:r>
              <a:rPr lang="fr-FR" sz="2000" dirty="0" err="1"/>
              <a:t>just</a:t>
            </a:r>
            <a:r>
              <a:rPr lang="fr-FR" sz="2000" dirty="0"/>
              <a:t> </a:t>
            </a:r>
            <a:r>
              <a:rPr lang="fr-FR" sz="2000" dirty="0" err="1"/>
              <a:t>need</a:t>
            </a:r>
            <a:r>
              <a:rPr lang="fr-FR" sz="2000" dirty="0"/>
              <a:t> to go </a:t>
            </a:r>
            <a:r>
              <a:rPr lang="fr-FR" sz="2000" dirty="0" err="1"/>
              <a:t>through</a:t>
            </a:r>
            <a:r>
              <a:rPr lang="fr-FR" sz="2000" dirty="0"/>
              <a:t> </a:t>
            </a:r>
            <a:r>
              <a:rPr lang="fr-FR" sz="2000" dirty="0" err="1"/>
              <a:t>every</a:t>
            </a:r>
            <a:r>
              <a:rPr lang="fr-FR" sz="2000" dirty="0"/>
              <a:t> class and select the </a:t>
            </a:r>
            <a:r>
              <a:rPr lang="fr-FR" sz="2000" dirty="0" err="1"/>
              <a:t>biggest</a:t>
            </a:r>
            <a:r>
              <a:rPr lang="fr-FR" sz="2000" dirty="0"/>
              <a:t> one</a:t>
            </a:r>
          </a:p>
        </p:txBody>
      </p:sp>
      <p:pic>
        <p:nvPicPr>
          <p:cNvPr id="19" name="Image 1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887" y="3805355"/>
            <a:ext cx="3666784" cy="621899"/>
          </a:xfrm>
          <a:prstGeom prst="rect">
            <a:avLst/>
          </a:prstGeom>
        </p:spPr>
      </p:pic>
      <p:pic>
        <p:nvPicPr>
          <p:cNvPr id="20" name="Image 1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078" y="5038244"/>
            <a:ext cx="5356013" cy="62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08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66202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err="1"/>
              <a:t>Bayesian</a:t>
            </a:r>
            <a:r>
              <a:rPr lang="fr-FR" dirty="0"/>
              <a:t> classification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7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729050" y="1151514"/>
            <a:ext cx="6109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000" dirty="0" err="1"/>
              <a:t>Let’s</a:t>
            </a:r>
            <a:r>
              <a:rPr lang="fr-FR" sz="2000" dirty="0"/>
              <a:t> </a:t>
            </a:r>
            <a:r>
              <a:rPr lang="fr-FR" sz="2000" dirty="0" err="1"/>
              <a:t>say</a:t>
            </a:r>
            <a:r>
              <a:rPr lang="fr-FR" sz="2000" dirty="0"/>
              <a:t> I have </a:t>
            </a:r>
            <a:r>
              <a:rPr lang="fr-FR" sz="2000" dirty="0" err="1"/>
              <a:t>two</a:t>
            </a:r>
            <a:r>
              <a:rPr lang="fr-FR" sz="2000" dirty="0"/>
              <a:t> coins, one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fair</a:t>
            </a:r>
            <a:r>
              <a:rPr lang="fr-FR" sz="2000" dirty="0"/>
              <a:t> and one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rigged</a:t>
            </a:r>
            <a:endParaRPr lang="fr-FR" sz="2000" dirty="0"/>
          </a:p>
        </p:txBody>
      </p:sp>
      <p:pic>
        <p:nvPicPr>
          <p:cNvPr id="10" name="Imag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079" y="5412033"/>
            <a:ext cx="4505646" cy="528059"/>
          </a:xfrm>
          <a:prstGeom prst="rect">
            <a:avLst/>
          </a:prstGeom>
        </p:spPr>
      </p:pic>
      <p:pic>
        <p:nvPicPr>
          <p:cNvPr id="3" name="Image 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504" y="1567304"/>
            <a:ext cx="1815131" cy="266507"/>
          </a:xfrm>
          <a:prstGeom prst="rect">
            <a:avLst/>
          </a:prstGeom>
        </p:spPr>
      </p:pic>
      <p:pic>
        <p:nvPicPr>
          <p:cNvPr id="8" name="Image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928" y="1848503"/>
            <a:ext cx="1685478" cy="266507"/>
          </a:xfrm>
          <a:prstGeom prst="rect">
            <a:avLst/>
          </a:prstGeom>
        </p:spPr>
      </p:pic>
      <p:pic>
        <p:nvPicPr>
          <p:cNvPr id="9" name="Image 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818184"/>
            <a:ext cx="1658351" cy="262218"/>
          </a:xfrm>
          <a:prstGeom prst="rect">
            <a:avLst/>
          </a:prstGeom>
        </p:spPr>
      </p:pic>
      <p:pic>
        <p:nvPicPr>
          <p:cNvPr id="11" name="Image 1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551624"/>
            <a:ext cx="1815131" cy="266507"/>
          </a:xfrm>
          <a:prstGeom prst="rect">
            <a:avLst/>
          </a:prstGeom>
        </p:spPr>
      </p:pic>
      <p:sp>
        <p:nvSpPr>
          <p:cNvPr id="13" name="Disque magnétique 12"/>
          <p:cNvSpPr/>
          <p:nvPr/>
        </p:nvSpPr>
        <p:spPr>
          <a:xfrm>
            <a:off x="893627" y="3073263"/>
            <a:ext cx="1259965" cy="1285752"/>
          </a:xfrm>
          <a:prstGeom prst="flowChartMagneticDisk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1081759" y="3982697"/>
            <a:ext cx="376264" cy="188159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1579067" y="3982697"/>
            <a:ext cx="376264" cy="188159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15"/>
          <p:cNvCxnSpPr/>
          <p:nvPr/>
        </p:nvCxnSpPr>
        <p:spPr>
          <a:xfrm flipV="1">
            <a:off x="2357401" y="2916463"/>
            <a:ext cx="715425" cy="6742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346067" y="3852860"/>
            <a:ext cx="726759" cy="6629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314711" y="2810197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0.5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2314711" y="428061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0.5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3213928" y="2318918"/>
            <a:ext cx="842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Heads</a:t>
            </a:r>
            <a:endParaRPr lang="fr-FR" sz="20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3347137" y="2669077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0.8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235391" y="2303238"/>
            <a:ext cx="671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Tails</a:t>
            </a:r>
            <a:endParaRPr lang="fr-FR" sz="20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313781" y="2669077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0.2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5598726" y="2312810"/>
            <a:ext cx="842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Heads</a:t>
            </a:r>
            <a:endParaRPr lang="fr-FR" sz="2000" b="1" dirty="0"/>
          </a:p>
        </p:txBody>
      </p:sp>
      <p:sp>
        <p:nvSpPr>
          <p:cNvPr id="38" name="ZoneTexte 37"/>
          <p:cNvSpPr txBox="1"/>
          <p:nvPr/>
        </p:nvSpPr>
        <p:spPr>
          <a:xfrm>
            <a:off x="5731935" y="2662969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0.8</a:t>
            </a:r>
          </a:p>
        </p:txBody>
      </p:sp>
      <p:cxnSp>
        <p:nvCxnSpPr>
          <p:cNvPr id="40" name="Connecteur droit 39"/>
          <p:cNvCxnSpPr/>
          <p:nvPr/>
        </p:nvCxnSpPr>
        <p:spPr>
          <a:xfrm>
            <a:off x="3331459" y="3116809"/>
            <a:ext cx="14435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3347137" y="427272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0.5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4313781" y="427272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0.5</a:t>
            </a:r>
          </a:p>
        </p:txBody>
      </p:sp>
      <p:sp>
        <p:nvSpPr>
          <p:cNvPr id="43" name="ZoneTexte 42"/>
          <p:cNvSpPr txBox="1"/>
          <p:nvPr/>
        </p:nvSpPr>
        <p:spPr>
          <a:xfrm>
            <a:off x="5731935" y="4266614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0.5</a:t>
            </a:r>
          </a:p>
        </p:txBody>
      </p:sp>
      <p:cxnSp>
        <p:nvCxnSpPr>
          <p:cNvPr id="44" name="Connecteur droit 43"/>
          <p:cNvCxnSpPr/>
          <p:nvPr/>
        </p:nvCxnSpPr>
        <p:spPr>
          <a:xfrm>
            <a:off x="4765291" y="3116809"/>
            <a:ext cx="282918" cy="191652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4967804" y="3256221"/>
            <a:ext cx="597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0.16</a:t>
            </a:r>
          </a:p>
        </p:txBody>
      </p:sp>
      <p:cxnSp>
        <p:nvCxnSpPr>
          <p:cNvPr id="47" name="Connecteur droit 46"/>
          <p:cNvCxnSpPr/>
          <p:nvPr/>
        </p:nvCxnSpPr>
        <p:spPr>
          <a:xfrm>
            <a:off x="5598726" y="3116809"/>
            <a:ext cx="81264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/>
          <p:nvPr/>
        </p:nvCxnSpPr>
        <p:spPr>
          <a:xfrm>
            <a:off x="6401636" y="3116809"/>
            <a:ext cx="282918" cy="191652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ZoneTexte 48"/>
          <p:cNvSpPr txBox="1"/>
          <p:nvPr/>
        </p:nvSpPr>
        <p:spPr>
          <a:xfrm>
            <a:off x="6604149" y="3256221"/>
            <a:ext cx="714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0.128</a:t>
            </a:r>
          </a:p>
        </p:txBody>
      </p:sp>
      <p:cxnSp>
        <p:nvCxnSpPr>
          <p:cNvPr id="51" name="Connecteur droit 50"/>
          <p:cNvCxnSpPr/>
          <p:nvPr/>
        </p:nvCxnSpPr>
        <p:spPr>
          <a:xfrm>
            <a:off x="3364737" y="4660426"/>
            <a:ext cx="14435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/>
          <p:nvPr/>
        </p:nvCxnSpPr>
        <p:spPr>
          <a:xfrm>
            <a:off x="4798569" y="4660426"/>
            <a:ext cx="282918" cy="191652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ZoneTexte 52"/>
          <p:cNvSpPr txBox="1"/>
          <p:nvPr/>
        </p:nvSpPr>
        <p:spPr>
          <a:xfrm>
            <a:off x="5001082" y="4799838"/>
            <a:ext cx="597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0.25</a:t>
            </a:r>
          </a:p>
        </p:txBody>
      </p:sp>
      <p:cxnSp>
        <p:nvCxnSpPr>
          <p:cNvPr id="54" name="Connecteur droit 53"/>
          <p:cNvCxnSpPr/>
          <p:nvPr/>
        </p:nvCxnSpPr>
        <p:spPr>
          <a:xfrm>
            <a:off x="5632004" y="4660426"/>
            <a:ext cx="81264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/>
          <p:nvPr/>
        </p:nvCxnSpPr>
        <p:spPr>
          <a:xfrm>
            <a:off x="6434914" y="4660426"/>
            <a:ext cx="282918" cy="191652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6637427" y="4799838"/>
            <a:ext cx="714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0.125</a:t>
            </a:r>
          </a:p>
        </p:txBody>
      </p:sp>
    </p:spTree>
    <p:extLst>
      <p:ext uri="{BB962C8B-B14F-4D97-AF65-F5344CB8AC3E}">
        <p14:creationId xmlns:p14="http://schemas.microsoft.com/office/powerpoint/2010/main" val="341630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8" grpId="0" animBg="1"/>
      <p:bldP spid="27" grpId="0"/>
      <p:bldP spid="28" grpId="0"/>
      <p:bldP spid="29" grpId="0"/>
      <p:bldP spid="30" grpId="0"/>
      <p:bldP spid="31" grpId="0"/>
      <p:bldP spid="32" grpId="0"/>
      <p:bldP spid="37" grpId="0"/>
      <p:bldP spid="38" grpId="0"/>
      <p:bldP spid="41" grpId="0"/>
      <p:bldP spid="42" grpId="0"/>
      <p:bldP spid="43" grpId="0"/>
      <p:bldP spid="46" grpId="0"/>
      <p:bldP spid="49" grpId="0"/>
      <p:bldP spid="53" grpId="0"/>
      <p:bldP spid="5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66202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err="1"/>
              <a:t>Bayesian</a:t>
            </a:r>
            <a:r>
              <a:rPr lang="fr-FR" dirty="0"/>
              <a:t> </a:t>
            </a:r>
            <a:r>
              <a:rPr lang="fr-FR" dirty="0" err="1"/>
              <a:t>inference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8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 Box 6"/>
          <p:cNvSpPr txBox="1">
            <a:spLocks noChangeArrowheads="1"/>
          </p:cNvSpPr>
          <p:nvPr/>
        </p:nvSpPr>
        <p:spPr bwMode="auto">
          <a:xfrm>
            <a:off x="729050" y="1240854"/>
            <a:ext cx="7772400" cy="390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 dirty="0"/>
              <a:t>Make </a:t>
            </a:r>
            <a:r>
              <a:rPr lang="en-US" sz="2400" dirty="0">
                <a:solidFill>
                  <a:srgbClr val="FF0000"/>
                </a:solidFill>
              </a:rPr>
              <a:t>inferences </a:t>
            </a:r>
            <a:r>
              <a:rPr lang="en-US" sz="2400" dirty="0"/>
              <a:t>about </a:t>
            </a:r>
            <a:r>
              <a:rPr lang="en-US" sz="2400" dirty="0">
                <a:solidFill>
                  <a:srgbClr val="FF0000"/>
                </a:solidFill>
              </a:rPr>
              <a:t>unknown quantities </a:t>
            </a:r>
            <a:r>
              <a:rPr lang="en-US" sz="2400" dirty="0"/>
              <a:t>using available</a:t>
            </a:r>
            <a:r>
              <a:rPr lang="en-US" sz="2400" dirty="0">
                <a:solidFill>
                  <a:srgbClr val="FF0000"/>
                </a:solidFill>
              </a:rPr>
              <a:t> information</a:t>
            </a:r>
            <a:r>
              <a:rPr lang="en-US" sz="2400" dirty="0"/>
              <a:t>.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 dirty="0">
                <a:solidFill>
                  <a:srgbClr val="008000"/>
                </a:solidFill>
              </a:rPr>
              <a:t>Inference</a:t>
            </a:r>
            <a:r>
              <a:rPr lang="en-US" sz="2000" dirty="0"/>
              <a:t>	=  make probability statements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 dirty="0">
                <a:solidFill>
                  <a:srgbClr val="008000"/>
                </a:solidFill>
              </a:rPr>
              <a:t>Unknowns</a:t>
            </a:r>
            <a:r>
              <a:rPr lang="en-US" sz="2000" dirty="0"/>
              <a:t> 	= parameters, functions of parameters, states or latent variables, </a:t>
            </a:r>
            <a:r>
              <a:rPr lang="ja-JP" altLang="en-US" sz="2000" dirty="0"/>
              <a:t>“</a:t>
            </a:r>
            <a:r>
              <a:rPr lang="en-US" sz="2000" dirty="0"/>
              <a:t>future</a:t>
            </a:r>
            <a:r>
              <a:rPr lang="ja-JP" altLang="en-US" sz="2000" dirty="0"/>
              <a:t>”</a:t>
            </a:r>
            <a:r>
              <a:rPr lang="en-US" sz="2000" dirty="0"/>
              <a:t> outcomes, classes labels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 dirty="0">
                <a:solidFill>
                  <a:srgbClr val="008000"/>
                </a:solidFill>
              </a:rPr>
              <a:t>Information</a:t>
            </a:r>
            <a:r>
              <a:rPr lang="en-US" sz="2000" dirty="0"/>
              <a:t> 	= data-based / non data-based</a:t>
            </a:r>
          </a:p>
          <a:p>
            <a:pPr marL="342900" indent="-3429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theories of behavior and </a:t>
            </a:r>
            <a:r>
              <a:rPr lang="ja-JP" altLang="en-US" sz="2000" dirty="0"/>
              <a:t>“</a:t>
            </a:r>
            <a:r>
              <a:rPr lang="en-US" sz="2000" dirty="0"/>
              <a:t>subjective views</a:t>
            </a:r>
            <a:r>
              <a:rPr lang="ja-JP" altLang="en-US" sz="2000"/>
              <a:t>”</a:t>
            </a:r>
            <a:endParaRPr lang="en-US" altLang="ja-JP" sz="2000" dirty="0"/>
          </a:p>
          <a:p>
            <a:pPr marL="342900" indent="-3429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there is an underlying structure</a:t>
            </a:r>
          </a:p>
          <a:p>
            <a:pPr marL="342900" indent="-3429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parameters are finite or in some range</a:t>
            </a:r>
          </a:p>
        </p:txBody>
      </p:sp>
    </p:spTree>
    <p:extLst>
      <p:ext uri="{BB962C8B-B14F-4D97-AF65-F5344CB8AC3E}">
        <p14:creationId xmlns:p14="http://schemas.microsoft.com/office/powerpoint/2010/main" val="102103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6620251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err="1"/>
              <a:t>Bayesian</a:t>
            </a:r>
            <a:r>
              <a:rPr lang="fr-FR" dirty="0"/>
              <a:t> </a:t>
            </a:r>
            <a:r>
              <a:rPr lang="fr-FR" dirty="0" err="1"/>
              <a:t>inference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9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18750" y="4584843"/>
            <a:ext cx="82551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000" dirty="0">
                <a:latin typeface="Arial" charset="0"/>
              </a:rPr>
              <a:t>Likelihood contains all information relevant for inference.  </a:t>
            </a:r>
          </a:p>
          <a:p>
            <a:pPr marL="457200" indent="-457200">
              <a:buFont typeface="Arial"/>
              <a:buChar char="•"/>
            </a:pPr>
            <a:r>
              <a:rPr lang="en-US" sz="2000" dirty="0">
                <a:latin typeface="Arial" charset="0"/>
              </a:rPr>
              <a:t>Same likelihood function = same inferences about unknowns. </a:t>
            </a: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1165626" y="5282357"/>
            <a:ext cx="696137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400" b="1" i="1" u="sng" dirty="0">
                <a:solidFill>
                  <a:srgbClr val="ED181E"/>
                </a:solidFill>
              </a:rPr>
              <a:t>Bayesian Inference</a:t>
            </a:r>
            <a:r>
              <a:rPr lang="en-GB" sz="2400" b="1" u="sng" dirty="0"/>
              <a:t> = Find the explanation with highest posterior probability</a:t>
            </a:r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431168" y="3180610"/>
            <a:ext cx="3865919" cy="715089"/>
          </a:xfrm>
          <a:prstGeom prst="roundRect">
            <a:avLst/>
          </a:prstGeom>
          <a:ln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NZ" b="1" dirty="0">
                <a:solidFill>
                  <a:srgbClr val="FF0000"/>
                </a:solidFill>
              </a:rPr>
              <a:t>Posterior probability</a:t>
            </a:r>
            <a:r>
              <a:rPr lang="en-NZ" dirty="0"/>
              <a:t>, </a:t>
            </a:r>
            <a:r>
              <a:rPr lang="en-NZ" i="1" dirty="0"/>
              <a:t>the probability of the model (class) given the data</a:t>
            </a:r>
          </a:p>
        </p:txBody>
      </p:sp>
      <p:sp>
        <p:nvSpPr>
          <p:cNvPr id="18" name="Line 11"/>
          <p:cNvSpPr>
            <a:spLocks noChangeShapeType="1"/>
          </p:cNvSpPr>
          <p:nvPr/>
        </p:nvSpPr>
        <p:spPr bwMode="auto">
          <a:xfrm flipV="1">
            <a:off x="2677105" y="2783007"/>
            <a:ext cx="0" cy="397594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9" name="Text Box 12"/>
          <p:cNvSpPr txBox="1">
            <a:spLocks noChangeArrowheads="1"/>
          </p:cNvSpPr>
          <p:nvPr/>
        </p:nvSpPr>
        <p:spPr bwMode="auto">
          <a:xfrm>
            <a:off x="4962814" y="1216911"/>
            <a:ext cx="3800463" cy="715089"/>
          </a:xfrm>
          <a:prstGeom prst="roundRect">
            <a:avLst/>
          </a:prstGeom>
          <a:ln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NZ" b="1" dirty="0">
                <a:solidFill>
                  <a:srgbClr val="008000"/>
                </a:solidFill>
              </a:rPr>
              <a:t>Prior probability</a:t>
            </a:r>
            <a:r>
              <a:rPr lang="en-NZ" dirty="0"/>
              <a:t>, the probability of the model on previous knowledge</a:t>
            </a:r>
          </a:p>
        </p:txBody>
      </p:sp>
      <p:sp>
        <p:nvSpPr>
          <p:cNvPr id="21" name="Text Box 14"/>
          <p:cNvSpPr txBox="1">
            <a:spLocks noChangeArrowheads="1"/>
          </p:cNvSpPr>
          <p:nvPr/>
        </p:nvSpPr>
        <p:spPr bwMode="auto">
          <a:xfrm>
            <a:off x="1207426" y="1217788"/>
            <a:ext cx="3391676" cy="715089"/>
          </a:xfrm>
          <a:prstGeom prst="roundRect">
            <a:avLst/>
          </a:prstGeom>
          <a:ln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NZ" b="1" dirty="0">
                <a:solidFill>
                  <a:srgbClr val="FF0000"/>
                </a:solidFill>
              </a:rPr>
              <a:t>Likelihood function</a:t>
            </a:r>
            <a:r>
              <a:rPr lang="en-NZ" dirty="0"/>
              <a:t>, </a:t>
            </a:r>
            <a:r>
              <a:rPr lang="en-NZ" i="1" dirty="0"/>
              <a:t>probability of the data given the model</a:t>
            </a:r>
          </a:p>
        </p:txBody>
      </p:sp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4470558" y="3167343"/>
            <a:ext cx="4471219" cy="715089"/>
          </a:xfrm>
          <a:prstGeom prst="roundRect">
            <a:avLst/>
          </a:prstGeom>
          <a:ln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NZ" b="1" dirty="0">
                <a:solidFill>
                  <a:srgbClr val="008000"/>
                </a:solidFill>
              </a:rPr>
              <a:t>Probability of the data</a:t>
            </a:r>
            <a:r>
              <a:rPr lang="en-NZ" dirty="0"/>
              <a:t>, </a:t>
            </a:r>
            <a:r>
              <a:rPr lang="en-NZ" i="1" dirty="0"/>
              <a:t>normalizing constant ensuring the probabilities sum to 1</a:t>
            </a:r>
          </a:p>
        </p:txBody>
      </p:sp>
      <p:sp>
        <p:nvSpPr>
          <p:cNvPr id="24" name="Line 17"/>
          <p:cNvSpPr>
            <a:spLocks noChangeShapeType="1"/>
          </p:cNvSpPr>
          <p:nvPr/>
        </p:nvSpPr>
        <p:spPr bwMode="auto">
          <a:xfrm flipH="1" flipV="1">
            <a:off x="5470645" y="2915768"/>
            <a:ext cx="0" cy="2428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pic>
        <p:nvPicPr>
          <p:cNvPr id="8" name="Imag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317" y="2295434"/>
            <a:ext cx="4703298" cy="613014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2677105" y="4092637"/>
            <a:ext cx="40727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33400" indent="-533400" algn="ctr"/>
            <a:r>
              <a:rPr lang="en-US" sz="2000" b="1" u="sng" dirty="0">
                <a:latin typeface="Arial" charset="0"/>
                <a:sym typeface="Symbol" charset="0"/>
              </a:rPr>
              <a:t>Posterior  </a:t>
            </a:r>
            <a:r>
              <a:rPr lang="ja-JP" altLang="en-US" sz="2000" b="1" u="sng" dirty="0">
                <a:latin typeface="Arial" charset="0"/>
                <a:sym typeface="Symbol" charset="0"/>
              </a:rPr>
              <a:t>“</a:t>
            </a:r>
            <a:r>
              <a:rPr lang="en-US" sz="2000" b="1" u="sng" dirty="0">
                <a:latin typeface="Arial" charset="0"/>
                <a:sym typeface="Symbol" charset="0"/>
              </a:rPr>
              <a:t>Likelihood</a:t>
            </a:r>
            <a:r>
              <a:rPr lang="ja-JP" altLang="en-US" sz="2000" b="1" u="sng" dirty="0">
                <a:latin typeface="Arial" charset="0"/>
                <a:sym typeface="Symbol" charset="0"/>
              </a:rPr>
              <a:t>”</a:t>
            </a:r>
            <a:r>
              <a:rPr lang="en-US" sz="2000" b="1" u="sng" dirty="0">
                <a:latin typeface="Arial" charset="0"/>
                <a:sym typeface="Symbol" charset="0"/>
              </a:rPr>
              <a:t> </a:t>
            </a:r>
            <a:r>
              <a:rPr lang="en-US" sz="2000" b="1" u="sng" dirty="0">
                <a:latin typeface="Arial" charset="0"/>
                <a:cs typeface="Arial" charset="0"/>
                <a:sym typeface="Symbol" charset="0"/>
              </a:rPr>
              <a:t>× Prior</a:t>
            </a:r>
            <a:endParaRPr lang="en-US" sz="2000" u="sng" dirty="0">
              <a:latin typeface="Arial" charset="0"/>
              <a:cs typeface="Arial" charset="0"/>
              <a:sym typeface="Symbol" charset="0"/>
            </a:endParaRPr>
          </a:p>
        </p:txBody>
      </p:sp>
      <p:sp>
        <p:nvSpPr>
          <p:cNvPr id="32" name="Line 11"/>
          <p:cNvSpPr>
            <a:spLocks noChangeShapeType="1"/>
          </p:cNvSpPr>
          <p:nvPr/>
        </p:nvSpPr>
        <p:spPr bwMode="auto">
          <a:xfrm>
            <a:off x="4251066" y="1939620"/>
            <a:ext cx="0" cy="2869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" name="Line 11"/>
          <p:cNvSpPr>
            <a:spLocks noChangeShapeType="1"/>
          </p:cNvSpPr>
          <p:nvPr/>
        </p:nvSpPr>
        <p:spPr bwMode="auto">
          <a:xfrm>
            <a:off x="6307615" y="1932000"/>
            <a:ext cx="0" cy="2869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916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7" grpId="0" animBg="1"/>
      <p:bldP spid="18" grpId="0" animBg="1"/>
      <p:bldP spid="19" grpId="0" animBg="1"/>
      <p:bldP spid="21" grpId="0" animBg="1"/>
      <p:bldP spid="23" grpId="0" animBg="1"/>
      <p:bldP spid="24" grpId="0" animBg="1"/>
      <p:bldP spid="30" grpId="0"/>
      <p:bldP spid="32" grpId="0" animBg="1"/>
      <p:bldP spid="33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12" charset="0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9621</TotalTime>
  <Words>1713</Words>
  <Application>Microsoft Macintosh PowerPoint</Application>
  <PresentationFormat>Affichage à l'écran (4:3)</PresentationFormat>
  <Paragraphs>337</Paragraphs>
  <Slides>29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29</vt:i4>
      </vt:variant>
    </vt:vector>
  </HeadingPairs>
  <TitlesOfParts>
    <vt:vector size="43" baseType="lpstr">
      <vt:lpstr>ＭＳ Ｐゴシック</vt:lpstr>
      <vt:lpstr>Arial</vt:lpstr>
      <vt:lpstr>Avenir Book</vt:lpstr>
      <vt:lpstr>Avenir Heavy</vt:lpstr>
      <vt:lpstr>Avenir Light</vt:lpstr>
      <vt:lpstr>Avenir Medium</vt:lpstr>
      <vt:lpstr>Calibri</vt:lpstr>
      <vt:lpstr>Helvetica Neue</vt:lpstr>
      <vt:lpstr>Helvetica Neue UltraLight</vt:lpstr>
      <vt:lpstr>Symbol</vt:lpstr>
      <vt:lpstr>Times</vt:lpstr>
      <vt:lpstr>Times New Roman</vt:lpstr>
      <vt:lpstr>Thème Office</vt:lpstr>
      <vt:lpstr>1_Modèle par défaut</vt:lpstr>
      <vt:lpstr>Music Machine Learning</vt:lpstr>
      <vt:lpstr>Learning</vt:lpstr>
      <vt:lpstr>Probabilistic machine learning</vt:lpstr>
      <vt:lpstr>2. Conditional probability</vt:lpstr>
      <vt:lpstr>Bayes’ rule</vt:lpstr>
      <vt:lpstr>Bayesian classification</vt:lpstr>
      <vt:lpstr>Bayesian classification</vt:lpstr>
      <vt:lpstr>Bayesian inference</vt:lpstr>
      <vt:lpstr>Bayesian inference</vt:lpstr>
      <vt:lpstr>Bayesian inference</vt:lpstr>
      <vt:lpstr>Bayesian inference</vt:lpstr>
      <vt:lpstr>Bayesian inference</vt:lpstr>
      <vt:lpstr>Bayesian inference</vt:lpstr>
      <vt:lpstr>Bayesian inference</vt:lpstr>
      <vt:lpstr>Bayesian inference</vt:lpstr>
      <vt:lpstr>Bayesian decision theory</vt:lpstr>
      <vt:lpstr>Bayesian decision rule</vt:lpstr>
      <vt:lpstr>Summary of BDR</vt:lpstr>
      <vt:lpstr>Maximum Likelihood</vt:lpstr>
      <vt:lpstr>Maximum Likelihood</vt:lpstr>
      <vt:lpstr>Maximum Likelihood</vt:lpstr>
      <vt:lpstr>Maximum Likelihood</vt:lpstr>
      <vt:lpstr>Maximum Likelihood</vt:lpstr>
      <vt:lpstr>Frequentist vs. Bayesian</vt:lpstr>
      <vt:lpstr>Frequentist vs. Bayesian</vt:lpstr>
      <vt:lpstr>Example</vt:lpstr>
      <vt:lpstr>Example</vt:lpstr>
      <vt:lpstr>Bayesian solution</vt:lpstr>
      <vt:lpstr>Conjugate prior</vt:lpstr>
    </vt:vector>
  </TitlesOfParts>
  <Company>IRCAM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Programmation objets – Java 2</dc:title>
  <dc:creator>Philippe Esling</dc:creator>
  <cp:lastModifiedBy>Microsoft Office User</cp:lastModifiedBy>
  <cp:revision>717</cp:revision>
  <cp:lastPrinted>2020-11-08T21:05:01Z</cp:lastPrinted>
  <dcterms:created xsi:type="dcterms:W3CDTF">2014-03-12T17:42:11Z</dcterms:created>
  <dcterms:modified xsi:type="dcterms:W3CDTF">2020-11-09T10:45:34Z</dcterms:modified>
</cp:coreProperties>
</file>